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39" r:id="rId23"/>
    <p:sldId id="277" r:id="rId24"/>
    <p:sldId id="278" r:id="rId25"/>
    <p:sldId id="279" r:id="rId26"/>
    <p:sldId id="280" r:id="rId27"/>
    <p:sldId id="281" r:id="rId28"/>
    <p:sldId id="282" r:id="rId29"/>
    <p:sldId id="283" r:id="rId30"/>
    <p:sldId id="284" r:id="rId31"/>
    <p:sldId id="285" r:id="rId32"/>
    <p:sldId id="32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3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37" r:id="rId69"/>
    <p:sldId id="338" r:id="rId70"/>
    <p:sldId id="321" r:id="rId71"/>
    <p:sldId id="322" r:id="rId72"/>
    <p:sldId id="323" r:id="rId73"/>
  </p:sldIdLst>
  <p:sldSz cx="9144000" cy="5143500" type="screen16x9"/>
  <p:notesSz cx="6858000" cy="9144000"/>
  <p:embeddedFontLst>
    <p:embeddedFont>
      <p:font typeface="Calibri" panose="020F0502020204030204" pitchFamily="34" charset="0"/>
      <p:regular r:id="rId75"/>
      <p:bold r:id="rId76"/>
      <p:italic r:id="rId77"/>
      <p:boldItalic r:id="rId78"/>
    </p:embeddedFont>
    <p:embeddedFont>
      <p:font typeface="Open Sans" panose="020B0606030504020204" pitchFamily="34" charset="0"/>
      <p:regular r:id="rId79"/>
      <p:bold r:id="rId80"/>
      <p:italic r:id="rId81"/>
      <p:boldItalic r:id="rId82"/>
    </p:embeddedFont>
    <p:embeddedFont>
      <p:font typeface="PT Sans Narrow" panose="020B0506020203020204" pitchFamily="34" charset="0"/>
      <p:regular r:id="rId83"/>
      <p:bold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03464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093abce0b_0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093abce0b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093abce0b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093abce0b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093abce0b_0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093abce0b_0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608a573ab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608a573a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608a573ab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608a573a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093abce0b_0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093abce0b_0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608a573ab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608a573a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093abce0b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093abce0b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093abce0b_0_1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093abce0b_0_1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93abce0b_0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93abce0b_0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608a573ab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608a573ab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093abce0b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093abce0b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608a573a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608a573a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608a573ab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608a573ab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093abce0b_0_1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093abce0b_0_1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093abce0b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093abce0b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08a573ab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08a573ab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608a571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608a571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just" rtl="0">
              <a:lnSpc>
                <a:spcPct val="115000"/>
              </a:lnSpc>
              <a:spcBef>
                <a:spcPts val="500"/>
              </a:spcBef>
              <a:spcAft>
                <a:spcPts val="0"/>
              </a:spcAft>
              <a:buClr>
                <a:srgbClr val="000000"/>
              </a:buClr>
              <a:buSzPts val="1800"/>
              <a:buFont typeface="Calibri"/>
              <a:buChar char="➢"/>
            </a:pPr>
            <a:r>
              <a:rPr lang="en" sz="1800">
                <a:latin typeface="Calibri"/>
                <a:ea typeface="Calibri"/>
                <a:cs typeface="Calibri"/>
                <a:sym typeface="Calibri"/>
              </a:rPr>
              <a:t>In most cases, </a:t>
            </a:r>
            <a:r>
              <a:rPr lang="en" sz="1800" b="1">
                <a:latin typeface="Calibri"/>
                <a:ea typeface="Calibri"/>
                <a:cs typeface="Calibri"/>
                <a:sym typeface="Calibri"/>
              </a:rPr>
              <a:t>primary precipitating factor </a:t>
            </a:r>
            <a:r>
              <a:rPr lang="en" sz="1800">
                <a:latin typeface="Calibri"/>
                <a:ea typeface="Calibri"/>
                <a:cs typeface="Calibri"/>
                <a:sym typeface="Calibri"/>
              </a:rPr>
              <a:t>is lifestyle, &amp; unless patients change it, they are more likely to have recurrent symptoms in long term. </a:t>
            </a:r>
            <a:endParaRPr sz="1800">
              <a:highlight>
                <a:srgbClr val="FFFFFF"/>
              </a:highlight>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Char char="➢"/>
            </a:pPr>
            <a:r>
              <a:rPr lang="en" sz="1800">
                <a:highlight>
                  <a:srgbClr val="FFFFFF"/>
                </a:highlight>
                <a:latin typeface="Calibri"/>
                <a:ea typeface="Calibri"/>
                <a:cs typeface="Calibri"/>
                <a:sym typeface="Calibri"/>
              </a:rPr>
              <a:t>Therefore, lifestyle and dietary modification are mainstays of conservative medical treatment of hemorrhoid disease.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608a571f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608a571f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608a571f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608a571f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608a571f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608a571f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093abce0b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093abce0b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608a571f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608a571f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608a573ab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608a573ab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608a571f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608a571f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Office-based and surgical procedures can effectively treat hemorrhoids refractory to medical therapies. In general, the lower the grade, the more likely an office-based procedure will be successful, whereas recurring and grade III or IV hemorrhoids are more amenable to excisional hemorrhoidectomy.</a:t>
            </a:r>
            <a:endParaRPr sz="1400"/>
          </a:p>
          <a:p>
            <a:pPr marL="0" lvl="0" indent="0" algn="l" rtl="0">
              <a:spcBef>
                <a:spcPts val="0"/>
              </a:spcBef>
              <a:spcAft>
                <a:spcPts val="0"/>
              </a:spcAft>
              <a:buNone/>
            </a:pPr>
            <a:r>
              <a:rPr lang="en" sz="1400"/>
              <a:t>Thrombosed external hemorrhoids can be extremely painful. Although conservative management with topical therapies is reasonable, surgical removal of the thrombus within the first two to three days leads to quicker symptom resolution, lower risk of recurrence, and a prolonged recurrence interval.11,19-22 This procedure has been previously described in American Family Physician. 22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608a573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608a573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608a571f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608a571f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A ligation instrument is inserted through a speculum to grasp or suction the targeted hemorrhoid to facilitate placement of a rubber band over the hemorrhoid down to its pedicle. The hemorrhoid ischemically necroses, and a virtual mucopexy occurs as the anal mucosa is pulled upward and the necrotic base puckers mucosa together, effectively elevating the more inferior anal mucosa.</a:t>
            </a:r>
            <a:endParaRPr sz="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608a573a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8608a573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608a573a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608a573a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Open Sans"/>
                <a:ea typeface="Open Sans"/>
                <a:cs typeface="Open Sans"/>
                <a:sym typeface="Open Sans"/>
              </a:rPr>
              <a:t>Infrared photocoagulation similarly stimulates necrosis to the proximal base of a hemorrhoid. Photocoagulation is likely associated with less pain because there is no mucopexy during the procedure (i.e., pulling of the mucosal tissue and its somatic innervation upward from below the dentate line into the banding). </a:t>
            </a: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sz="1800">
              <a:solidFill>
                <a:schemeClr val="dk2"/>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608a573ab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608a573a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Open Sans"/>
                <a:ea typeface="Open Sans"/>
                <a:cs typeface="Open Sans"/>
                <a:sym typeface="Open Sans"/>
              </a:rPr>
              <a:t>Infrared photocoagulation similarly stimulates necrosis to the proximal base of a hemorrhoid. Photocoagulation is likely associated with less pain because there is no mucopexy during the procedure (i.e., pulling of the mucosal tissue and its somatic innervation upward from below the dentate line into the banding). </a:t>
            </a: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sz="1800">
              <a:solidFill>
                <a:schemeClr val="dk2"/>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608a573a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608a573a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608a573a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608a573a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093abce0b_0_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093abce0b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608a573ab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608a573ab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608a573a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608a573a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a:t>SURGICAL PROCEDURES The three goals of surgical hemorrhoidectomy are to remove the symptomatic hemorrhoidal columns, reduce the redundant tissue that accounts for the prolapsing hemorrhoidal tissues (mucopexy), and minimize pain and complications. Generally, the more definitive the excision, the greater the pain and the longer the recovery period without a significant reduction in possible complications.7,10,24,25 As noted with rubber band ligation, the reduction in postoperative pain is usually achieved by limiting the extent of the mucopexy portion of the procedure (Table 2). 7,21,23-28 Surgical excision is primarily accomplished through closed hemorrhoidectomy (mucosal defect typically closed; the most common technique in the United States) or open hemorrhoidectomy (removal of hemorrhoidal tissue with mucosal defect  </a:t>
            </a:r>
            <a:endParaRPr sz="800"/>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608a573ab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608a573ab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a:t>SURGICAL PROCEDURES The three goals of surgical hemorrhoidectomy are to remove the symptomatic hemorrhoidal columns, reduce the redundant tissue that accounts for the prolapsing hemorrhoidal tissues (mucopexy), and minimize pain and complications. Generally, the more definitive the excision, the greater the pain and the longer the recovery period without a significant reduction in possible complications.7,10,24,25 As noted with rubber band ligation, the reduction in postoperative pain is usually achieved by limiting the extent of the mucopexy portion of the procedure (Table 2). 7,21,23-28 Surgical excision is primarily accomplished through closed hemorrhoidectomy (mucosal defect typically closed; the most common technique in the United States) or open hemorrhoidectomy (removal of hemorrhoidal tissue with mucosal defect  </a:t>
            </a:r>
            <a:endParaRPr sz="800"/>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608a573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608a573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608a573a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608a573a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608a573a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8608a573a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608a573ab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608a573ab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
              <a:t>These conventional techniques are the most effective for recurrent, highly symptomatic grade III or IV hemorrhoids. Compared with office-based procedures, conventional hemorrhoidectomy is more painful and associated with more blood loss and longer recovery time, but it has significantly lower rates of recurrence.7,23,26 Conventional hemorrhoidectomy has been modified to include two alternative energy devices, Ligasure and Harmonic Scalpel, which use diathermy and ultrasonic energy, respectively, to limit blood loss and postoperative pain as the instruments cut through tissue.32,33 A Cochrane review of 10 studies demonstrated significantly lower pain scores (using a validated visual analog scale) on postoperative day 1 in patients receiving Ligasure vs. conventional hemorrhoidectomy (weighted mean difference = –2.07; 95% confidence interval, –2.77 to –1.38).34 Additionally, the Ligasure procedure took less time to complete (11 trials; 9.15 minutes; 95% confidence interval, 3.21 to 15.09).34</a:t>
            </a:r>
            <a:endParaRPr sz="700"/>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608a571f6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608a571f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Hemorrhoidal artery ligation, also known as transanal hemorrhoidal dearterialization, is a promising emerging therapy for grade II or III hemorrhoids.28 In this procedure, the superficial artery directly proximal to the associated hemorrhoid is isolated and ligated. Specialized lighted anal speculums with or without Doppler probes and/or suture ports have been developed to assist with this technique. </a:t>
            </a:r>
            <a:endParaRPr sz="1000"/>
          </a:p>
          <a:p>
            <a:pPr marL="0" lvl="0" indent="0" algn="l" rtl="0">
              <a:spcBef>
                <a:spcPts val="0"/>
              </a:spcBef>
              <a:spcAft>
                <a:spcPts val="0"/>
              </a:spcAft>
              <a:buNone/>
            </a:pPr>
            <a:r>
              <a:rPr lang="en" sz="1000"/>
              <a:t>Early evidence suggests that hemorrhoidal artery ligation has similar outcomes to stapled hemorrhoidopexy with less postoperative pain.28,37 Hemorrhoidal artery ligation appears to have overall outcomes approaching those of conventional hemorrhoidectomy with similar postoperative pain.28,37</a:t>
            </a:r>
            <a:endParaRPr sz="1000"/>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608a573a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8608a573a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608a573a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608a573a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Often referred to as stapled hemorrhoidectomy, which is a misnomer because the excised tissue is not the actual hemorrhoid, but rather loose proximal mucosa that has contributed to the prolapsed hemorrhoid. In this procedure, mucosal tissue 4 cm proximal to the dentate line is circumferentially removed and stapled so that the distal hemorrhoidal columns are effectively lifted back above the anal verge and attached to each other (mucopexy).</a:t>
            </a:r>
            <a:endParaRPr sz="7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608a573a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608a573a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608a573a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608a573a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608a573ab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608a573ab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Often referred to as stapled hemorrhoidectomy, which is a misnomer because the excised tissue is not the actual hemorrhoid, but rather loose proximal mucosa that has contributed to the prolapsed hemorrhoid. In this procedure, mucosal tissue 4 cm proximal to the dentate line is circumferentially removed and stapled so that the distal hemorrhoidal columns are effectively lifted back above the anal verge and attached to each other (mucopexy).</a:t>
            </a:r>
            <a:endParaRPr sz="7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608a573ab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608a573ab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608a573a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608a573a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608a573a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8608a573a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608a573a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608a573a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608a573a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8608a573a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608a573a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608a573a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608a573a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608a573a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8608a573ab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8608a573ab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093abce0b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093abce0b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608a573ab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8608a573ab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608a573a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8608a573a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608a573ab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608a573ab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8608a573ab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8608a573ab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608a573ab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608a573ab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608a573a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608a573a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8608a573ab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8608a573a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608a573ab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8608a573a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093abce0b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093abce0b_0_1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500"/>
              </a:spcBef>
              <a:spcAft>
                <a:spcPts val="0"/>
              </a:spcAft>
              <a:buNone/>
            </a:pPr>
            <a:r>
              <a:rPr lang="en" sz="1300">
                <a:latin typeface="Calibri"/>
                <a:ea typeface="Calibri"/>
                <a:cs typeface="Calibri"/>
                <a:sym typeface="Calibri"/>
              </a:rPr>
              <a:t>Extent of prolapse of internal hemorrhoids can be graded on a scale from I to IV, which guides effective treatment (Figure 2).</a:t>
            </a:r>
            <a:endParaRPr sz="1300">
              <a:latin typeface="Calibri"/>
              <a:ea typeface="Calibri"/>
              <a:cs typeface="Calibri"/>
              <a:sym typeface="Calibri"/>
            </a:endParaRPr>
          </a:p>
          <a:p>
            <a:pPr marL="0" lvl="0" indent="0" algn="just" rtl="0">
              <a:lnSpc>
                <a:spcPct val="115000"/>
              </a:lnSpc>
              <a:spcBef>
                <a:spcPts val="500"/>
              </a:spcBef>
              <a:spcAft>
                <a:spcPts val="0"/>
              </a:spcAft>
              <a:buNone/>
            </a:pPr>
            <a:r>
              <a:rPr lang="en" sz="1300"/>
              <a:t>Ø</a:t>
            </a:r>
            <a:r>
              <a:rPr lang="en" sz="1300">
                <a:latin typeface="Calibri"/>
                <a:ea typeface="Calibri"/>
                <a:cs typeface="Calibri"/>
                <a:sym typeface="Calibri"/>
              </a:rPr>
              <a:t>This grading system is incomplete, however, because it focuses exclusively on the extent of prolapse and does not consider other clinical factors, such as size and number of hemorrhoids, amount of pain and bleeding, and patient comorbidities and preferences.</a:t>
            </a:r>
            <a:endParaRPr sz="1300">
              <a:latin typeface="Calibri"/>
              <a:ea typeface="Calibri"/>
              <a:cs typeface="Calibri"/>
              <a:sym typeface="Calibri"/>
            </a:endParaRPr>
          </a:p>
          <a:p>
            <a:pPr marL="0" lvl="0" indent="0" algn="l" rtl="0">
              <a:spcBef>
                <a:spcPts val="0"/>
              </a:spcBef>
              <a:spcAft>
                <a:spcPts val="0"/>
              </a:spcAft>
              <a:buNone/>
            </a:pPr>
            <a:endParaRPr sz="6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093abce0b_0_1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093abce0b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608a573ab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608a573ab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Times New Roman" pitchFamily="18" charset="0"/>
                <a:cs typeface="Times New Roman" pitchFamily="18" charset="0"/>
              </a:defRPr>
            </a:lvl1pPr>
          </a:lstStyle>
          <a:p>
            <a:pPr>
              <a:defRPr/>
            </a:pPr>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Times New Roman" pitchFamily="18" charset="0"/>
                <a:cs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pPr>
              <a:defRPr/>
            </a:pPr>
            <a:fld id="{603128A9-EF63-4CDC-8ED0-BECE425E451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Hemorrhoids</a:t>
            </a:r>
            <a:endParaRPr/>
          </a:p>
        </p:txBody>
      </p:sp>
      <p:sp>
        <p:nvSpPr>
          <p:cNvPr id="3" name="Subtitle 2">
            <a:extLst>
              <a:ext uri="{FF2B5EF4-FFF2-40B4-BE49-F238E27FC236}">
                <a16:creationId xmlns:a16="http://schemas.microsoft.com/office/drawing/2014/main" id="{A140A1FE-413A-453A-8540-C2108B6E8271}"/>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Diagnosis</a:t>
            </a:r>
            <a:endParaRPr/>
          </a:p>
        </p:txBody>
      </p:sp>
      <p:sp>
        <p:nvSpPr>
          <p:cNvPr id="126" name="Google Shape;126;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algn="just" rtl="0">
              <a:spcBef>
                <a:spcPts val="6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Diagnosis of hemorrhoids relies on the</a:t>
            </a:r>
            <a:endParaRPr sz="2000">
              <a:solidFill>
                <a:srgbClr val="000000"/>
              </a:solidFill>
              <a:latin typeface="Calibri"/>
              <a:ea typeface="Calibri"/>
              <a:cs typeface="Calibri"/>
              <a:sym typeface="Calibri"/>
            </a:endParaRPr>
          </a:p>
          <a:p>
            <a:pPr marL="914400" lvl="1" indent="-355600" algn="just" rtl="0">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History and</a:t>
            </a:r>
            <a:endParaRPr sz="2000">
              <a:solidFill>
                <a:srgbClr val="000000"/>
              </a:solidFill>
              <a:latin typeface="Calibri"/>
              <a:ea typeface="Calibri"/>
              <a:cs typeface="Calibri"/>
              <a:sym typeface="Calibri"/>
            </a:endParaRPr>
          </a:p>
          <a:p>
            <a:pPr marL="914400" lvl="1" indent="-355600" algn="just" rtl="0">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Physical examination rather than on laboratory testing or imaging studies. </a:t>
            </a:r>
            <a:endParaRPr sz="2000">
              <a:solidFill>
                <a:srgbClr val="000000"/>
              </a:solidFill>
              <a:latin typeface="Calibri"/>
              <a:ea typeface="Calibri"/>
              <a:cs typeface="Calibri"/>
              <a:sym typeface="Calibri"/>
            </a:endParaRPr>
          </a:p>
          <a:p>
            <a:pPr marL="0" lvl="0" indent="0" algn="l" rtl="0">
              <a:spcBef>
                <a:spcPts val="0"/>
              </a:spcBef>
              <a:spcAft>
                <a:spcPts val="1600"/>
              </a:spcAft>
              <a:buNone/>
            </a:pPr>
            <a:endParaRPr sz="2000"/>
          </a:p>
        </p:txBody>
      </p:sp>
      <p:sp>
        <p:nvSpPr>
          <p:cNvPr id="127" name="Google Shape;127;p22"/>
          <p:cNvSpPr txBox="1"/>
          <p:nvPr/>
        </p:nvSpPr>
        <p:spPr>
          <a:xfrm>
            <a:off x="446175" y="3780175"/>
            <a:ext cx="8328900" cy="905400"/>
          </a:xfrm>
          <a:prstGeom prst="rect">
            <a:avLst/>
          </a:prstGeom>
          <a:solidFill>
            <a:srgbClr val="FFE59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b="1">
                <a:latin typeface="Calibri"/>
                <a:ea typeface="Calibri"/>
                <a:cs typeface="Calibri"/>
                <a:sym typeface="Calibri"/>
              </a:rPr>
              <a:t>Because patients often attribute any anorectal symptom to hemorrhoids when there may be another reason </a:t>
            </a:r>
            <a:endParaRPr sz="21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t>Detailed patient history</a:t>
            </a:r>
            <a:endParaRPr/>
          </a:p>
        </p:txBody>
      </p:sp>
      <p:sp>
        <p:nvSpPr>
          <p:cNvPr id="133" name="Google Shape;133;p23"/>
          <p:cNvSpPr txBox="1">
            <a:spLocks noGrp="1"/>
          </p:cNvSpPr>
          <p:nvPr>
            <p:ph type="body" idx="1"/>
          </p:nvPr>
        </p:nvSpPr>
        <p:spPr>
          <a:xfrm>
            <a:off x="311700" y="1266325"/>
            <a:ext cx="8520600" cy="234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Should include </a:t>
            </a:r>
            <a:endParaRPr>
              <a:solidFill>
                <a:srgbClr val="000000"/>
              </a:solidFill>
              <a:latin typeface="Calibri"/>
              <a:ea typeface="Calibri"/>
              <a:cs typeface="Calibri"/>
              <a:sym typeface="Calibri"/>
            </a:endParaRPr>
          </a:p>
          <a:p>
            <a:pPr marL="914400" lvl="1" indent="-330200" algn="l"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extent, severity, and duration of symptoms</a:t>
            </a:r>
            <a:endParaRPr sz="1600">
              <a:solidFill>
                <a:srgbClr val="000000"/>
              </a:solidFill>
              <a:latin typeface="Calibri"/>
              <a:ea typeface="Calibri"/>
              <a:cs typeface="Calibri"/>
              <a:sym typeface="Calibri"/>
            </a:endParaRPr>
          </a:p>
          <a:p>
            <a:pPr marL="914400" lvl="1" indent="-330200" algn="l"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frequency of bowel movements</a:t>
            </a:r>
            <a:endParaRPr sz="1600">
              <a:solidFill>
                <a:srgbClr val="000000"/>
              </a:solidFill>
              <a:latin typeface="Calibri"/>
              <a:ea typeface="Calibri"/>
              <a:cs typeface="Calibri"/>
              <a:sym typeface="Calibri"/>
            </a:endParaRPr>
          </a:p>
          <a:p>
            <a:pPr marL="914400" lvl="1" indent="-330200" algn="l"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associated symptoms (eg, constipation, fecal incontinence), </a:t>
            </a:r>
            <a:endParaRPr sz="1600">
              <a:solidFill>
                <a:srgbClr val="000000"/>
              </a:solidFill>
              <a:latin typeface="Calibri"/>
              <a:ea typeface="Calibri"/>
              <a:cs typeface="Calibri"/>
              <a:sym typeface="Calibri"/>
            </a:endParaRPr>
          </a:p>
          <a:p>
            <a:pPr marL="914400" lvl="1" indent="-330200" algn="l"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daily dietary habits</a:t>
            </a:r>
            <a:endParaRPr sz="1600">
              <a:solidFill>
                <a:srgbClr val="000000"/>
              </a:solidFill>
              <a:latin typeface="Calibri"/>
              <a:ea typeface="Calibri"/>
              <a:cs typeface="Calibri"/>
              <a:sym typeface="Calibri"/>
            </a:endParaRPr>
          </a:p>
          <a:p>
            <a:pPr marL="914400" lvl="1" indent="-330200" algn="l"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details of bowel movements (eg, time spent during each bowel movement and concomitant cell phone use)</a:t>
            </a:r>
            <a:endParaRPr sz="1600">
              <a:solidFill>
                <a:srgbClr val="000000"/>
              </a:solidFill>
              <a:latin typeface="Calibri"/>
              <a:ea typeface="Calibri"/>
              <a:cs typeface="Calibri"/>
              <a:sym typeface="Calibri"/>
            </a:endParaRPr>
          </a:p>
          <a:p>
            <a:pPr marL="914400" lvl="0" indent="0" algn="l" rtl="0">
              <a:spcBef>
                <a:spcPts val="0"/>
              </a:spcBef>
              <a:spcAft>
                <a:spcPts val="0"/>
              </a:spcAft>
              <a:buNone/>
            </a:pPr>
            <a:endParaRPr sz="1600">
              <a:solidFill>
                <a:srgbClr val="000000"/>
              </a:solidFill>
              <a:latin typeface="Calibri"/>
              <a:ea typeface="Calibri"/>
              <a:cs typeface="Calibri"/>
              <a:sym typeface="Calibri"/>
            </a:endParaRPr>
          </a:p>
          <a:p>
            <a:pPr marL="0" lvl="0" indent="0" algn="just" rtl="0">
              <a:spcBef>
                <a:spcPts val="0"/>
              </a:spcBef>
              <a:spcAft>
                <a:spcPts val="0"/>
              </a:spcAft>
              <a:buNone/>
            </a:pPr>
            <a:endParaRPr sz="1600">
              <a:solidFill>
                <a:srgbClr val="000000"/>
              </a:solidFill>
              <a:highlight>
                <a:srgbClr val="FFE599"/>
              </a:highlight>
              <a:latin typeface="Calibri"/>
              <a:ea typeface="Calibri"/>
              <a:cs typeface="Calibri"/>
              <a:sym typeface="Calibri"/>
            </a:endParaRPr>
          </a:p>
        </p:txBody>
      </p:sp>
      <p:sp>
        <p:nvSpPr>
          <p:cNvPr id="134" name="Google Shape;134;p23"/>
          <p:cNvSpPr txBox="1"/>
          <p:nvPr/>
        </p:nvSpPr>
        <p:spPr>
          <a:xfrm>
            <a:off x="311700" y="3581400"/>
            <a:ext cx="8520600" cy="1275600"/>
          </a:xfrm>
          <a:prstGeom prst="rect">
            <a:avLst/>
          </a:prstGeom>
          <a:solidFill>
            <a:srgbClr val="FFE599"/>
          </a:solidFill>
          <a:ln>
            <a:noFill/>
          </a:ln>
        </p:spPr>
        <p:txBody>
          <a:bodyPr spcFirstLastPara="1" wrap="square" lIns="91425" tIns="91425" rIns="91425" bIns="91425" anchor="t" anchorCtr="0">
            <a:noAutofit/>
          </a:bodyPr>
          <a:lstStyle/>
          <a:p>
            <a:pPr marL="457200" lvl="0" indent="-330200" algn="just" rtl="0">
              <a:lnSpc>
                <a:spcPct val="115000"/>
              </a:lnSpc>
              <a:spcBef>
                <a:spcPts val="0"/>
              </a:spcBef>
              <a:spcAft>
                <a:spcPts val="0"/>
              </a:spcAft>
              <a:buClr>
                <a:srgbClr val="000000"/>
              </a:buClr>
              <a:buSzPts val="1600"/>
              <a:buFont typeface="Open Sans"/>
              <a:buChar char="➢"/>
            </a:pPr>
            <a:r>
              <a:rPr lang="en" sz="1600" b="1">
                <a:latin typeface="Calibri"/>
                <a:ea typeface="Calibri"/>
                <a:cs typeface="Calibri"/>
                <a:sym typeface="Calibri"/>
              </a:rPr>
              <a:t>Note:</a:t>
            </a:r>
            <a:r>
              <a:rPr lang="en" sz="1600">
                <a:latin typeface="Calibri"/>
                <a:ea typeface="Calibri"/>
                <a:cs typeface="Calibri"/>
                <a:sym typeface="Calibri"/>
              </a:rPr>
              <a:t> </a:t>
            </a:r>
            <a:r>
              <a:rPr lang="en" sz="1600">
                <a:highlight>
                  <a:srgbClr val="FFE599"/>
                </a:highlight>
                <a:latin typeface="Calibri"/>
                <a:ea typeface="Calibri"/>
                <a:cs typeface="Calibri"/>
                <a:sym typeface="Calibri"/>
              </a:rPr>
              <a:t>Some patients experience lifelong constipation or diarrhea, therefore, what a patient considers a normal bowel habit may not be normal and should be investigated. Also, it is important to exclude external thrombosed hemorrhoids, anal fissure, anal abscess, and Crohn disease.</a:t>
            </a:r>
            <a:endParaRPr sz="1600">
              <a:highlight>
                <a:srgbClr val="FFE599"/>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examination</a:t>
            </a:r>
            <a:endParaRPr/>
          </a:p>
        </p:txBody>
      </p:sp>
      <p:sp>
        <p:nvSpPr>
          <p:cNvPr id="140" name="Google Shape;140;p24"/>
          <p:cNvSpPr txBox="1">
            <a:spLocks noGrp="1"/>
          </p:cNvSpPr>
          <p:nvPr>
            <p:ph type="body" idx="1"/>
          </p:nvPr>
        </p:nvSpPr>
        <p:spPr>
          <a:xfrm>
            <a:off x="311700" y="1113925"/>
            <a:ext cx="8520600" cy="3434100"/>
          </a:xfrm>
          <a:prstGeom prst="rect">
            <a:avLst/>
          </a:prstGeom>
        </p:spPr>
        <p:txBody>
          <a:bodyPr spcFirstLastPara="1" wrap="square" lIns="91425" tIns="91425" rIns="91425" bIns="91425" anchor="t" anchorCtr="0">
            <a:noAutofit/>
          </a:bodyPr>
          <a:lstStyle/>
          <a:p>
            <a:pPr marL="457200" lvl="0" indent="-336550" algn="just" rtl="0">
              <a:spcBef>
                <a:spcPts val="0"/>
              </a:spcBef>
              <a:spcAft>
                <a:spcPts val="0"/>
              </a:spcAft>
              <a:buClr>
                <a:srgbClr val="000000"/>
              </a:buClr>
              <a:buSzPts val="1700"/>
              <a:buFont typeface="Calibri"/>
              <a:buChar char="➢"/>
            </a:pPr>
            <a:r>
              <a:rPr lang="en" sz="1700">
                <a:solidFill>
                  <a:srgbClr val="000000"/>
                </a:solidFill>
                <a:latin typeface="Calibri"/>
                <a:ea typeface="Calibri"/>
                <a:cs typeface="Calibri"/>
                <a:sym typeface="Calibri"/>
              </a:rPr>
              <a:t>In addition to an abdominal examination, the perineal and rectal areas should be inspected with the patient at rest and while bearing down.</a:t>
            </a:r>
            <a:endParaRPr sz="1700">
              <a:solidFill>
                <a:srgbClr val="000000"/>
              </a:solidFill>
              <a:latin typeface="Calibri"/>
              <a:ea typeface="Calibri"/>
              <a:cs typeface="Calibri"/>
              <a:sym typeface="Calibri"/>
            </a:endParaRPr>
          </a:p>
          <a:p>
            <a:pPr marL="457200" lvl="0" indent="-336550" algn="just" rtl="0">
              <a:spcBef>
                <a:spcPts val="1000"/>
              </a:spcBef>
              <a:spcAft>
                <a:spcPts val="0"/>
              </a:spcAft>
              <a:buClr>
                <a:srgbClr val="000000"/>
              </a:buClr>
              <a:buSzPts val="1700"/>
              <a:buFont typeface="Calibri"/>
              <a:buChar char="➢"/>
            </a:pPr>
            <a:r>
              <a:rPr lang="en" sz="1700">
                <a:solidFill>
                  <a:srgbClr val="000000"/>
                </a:solidFill>
                <a:latin typeface="Calibri"/>
                <a:ea typeface="Calibri"/>
                <a:cs typeface="Calibri"/>
                <a:sym typeface="Calibri"/>
              </a:rPr>
              <a:t>Patient can be in lateral decubitus, lithotomy, or prone jackknife position (i.e., patient prone with table adjusted so that hips are flexed, with head and feet at a lower level). </a:t>
            </a:r>
            <a:endParaRPr sz="1700">
              <a:solidFill>
                <a:srgbClr val="000000"/>
              </a:solidFill>
              <a:latin typeface="Calibri"/>
              <a:ea typeface="Calibri"/>
              <a:cs typeface="Calibri"/>
              <a:sym typeface="Calibri"/>
            </a:endParaRPr>
          </a:p>
          <a:p>
            <a:pPr marL="457200" lvl="0" indent="-336550" algn="just" rtl="0">
              <a:lnSpc>
                <a:spcPct val="100000"/>
              </a:lnSpc>
              <a:spcBef>
                <a:spcPts val="1000"/>
              </a:spcBef>
              <a:spcAft>
                <a:spcPts val="0"/>
              </a:spcAft>
              <a:buClr>
                <a:srgbClr val="000000"/>
              </a:buClr>
              <a:buSzPts val="1700"/>
              <a:buFont typeface="Calibri"/>
              <a:buChar char="➢"/>
            </a:pPr>
            <a:r>
              <a:rPr lang="en" sz="1700">
                <a:solidFill>
                  <a:srgbClr val="000000"/>
                </a:solidFill>
                <a:latin typeface="Calibri"/>
                <a:ea typeface="Calibri"/>
                <a:cs typeface="Calibri"/>
                <a:sym typeface="Calibri"/>
              </a:rPr>
              <a:t>During the examination, look for </a:t>
            </a:r>
            <a:endParaRPr sz="1700">
              <a:solidFill>
                <a:srgbClr val="000000"/>
              </a:solidFill>
              <a:latin typeface="Calibri"/>
              <a:ea typeface="Calibri"/>
              <a:cs typeface="Calibri"/>
              <a:sym typeface="Calibri"/>
            </a:endParaRPr>
          </a:p>
          <a:p>
            <a:pPr marL="914400" lvl="1" indent="-323850" algn="just" rtl="0">
              <a:lnSpc>
                <a:spcPct val="100000"/>
              </a:lnSpc>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skin tags, </a:t>
            </a:r>
            <a:endParaRPr sz="1500">
              <a:solidFill>
                <a:srgbClr val="000000"/>
              </a:solidFill>
              <a:latin typeface="Calibri"/>
              <a:ea typeface="Calibri"/>
              <a:cs typeface="Calibri"/>
              <a:sym typeface="Calibri"/>
            </a:endParaRPr>
          </a:p>
          <a:p>
            <a:pPr marL="914400" lvl="1" indent="-323850" algn="just" rtl="0">
              <a:lnSpc>
                <a:spcPct val="100000"/>
              </a:lnSpc>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sphincter tone, </a:t>
            </a:r>
            <a:endParaRPr sz="1500">
              <a:solidFill>
                <a:srgbClr val="000000"/>
              </a:solidFill>
              <a:latin typeface="Calibri"/>
              <a:ea typeface="Calibri"/>
              <a:cs typeface="Calibri"/>
              <a:sym typeface="Calibri"/>
            </a:endParaRPr>
          </a:p>
          <a:p>
            <a:pPr marL="914400" lvl="1" indent="-323850" algn="just" rtl="0">
              <a:lnSpc>
                <a:spcPct val="100000"/>
              </a:lnSpc>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perianal hygiene</a:t>
            </a:r>
            <a:endParaRPr sz="1500">
              <a:solidFill>
                <a:srgbClr val="000000"/>
              </a:solidFill>
              <a:latin typeface="Calibri"/>
              <a:ea typeface="Calibri"/>
              <a:cs typeface="Calibri"/>
              <a:sym typeface="Calibri"/>
            </a:endParaRPr>
          </a:p>
          <a:p>
            <a:pPr marL="914400" lvl="1"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synchronous anal lesions</a:t>
            </a:r>
            <a:endParaRPr sz="1900">
              <a:solidFill>
                <a:srgbClr val="000000"/>
              </a:solidFill>
              <a:latin typeface="Calibri"/>
              <a:ea typeface="Calibri"/>
              <a:cs typeface="Calibri"/>
              <a:sym typeface="Calibri"/>
            </a:endParaRPr>
          </a:p>
          <a:p>
            <a:pPr marL="457200" lvl="0" indent="-336550" algn="just" rtl="0">
              <a:spcBef>
                <a:spcPts val="1000"/>
              </a:spcBef>
              <a:spcAft>
                <a:spcPts val="1000"/>
              </a:spcAft>
              <a:buClr>
                <a:srgbClr val="000000"/>
              </a:buClr>
              <a:buSzPts val="1700"/>
              <a:buFont typeface="Calibri"/>
              <a:buChar char="➢"/>
            </a:pPr>
            <a:r>
              <a:rPr lang="en" sz="1700">
                <a:solidFill>
                  <a:srgbClr val="000000"/>
                </a:solidFill>
                <a:latin typeface="Calibri"/>
                <a:ea typeface="Calibri"/>
                <a:cs typeface="Calibri"/>
                <a:sym typeface="Calibri"/>
              </a:rPr>
              <a:t>A digital rectal examination can detect masses, tenderness, and fluctuance, but internal hemorrhoids are less likely to be palpable unless they are large or prolapsed. </a:t>
            </a:r>
            <a:endParaRPr sz="17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examination</a:t>
            </a:r>
            <a:endParaRPr/>
          </a:p>
        </p:txBody>
      </p:sp>
      <p:sp>
        <p:nvSpPr>
          <p:cNvPr id="146" name="Google Shape;146;p25"/>
          <p:cNvSpPr txBox="1">
            <a:spLocks noGrp="1"/>
          </p:cNvSpPr>
          <p:nvPr>
            <p:ph type="body" idx="1"/>
          </p:nvPr>
        </p:nvSpPr>
        <p:spPr>
          <a:xfrm>
            <a:off x="311700" y="1266325"/>
            <a:ext cx="8520600" cy="34341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Presence of external hemorrhoids or prolapse of internal hemorrhoids may be obvious.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Anoscopy is an effective way to visualize internal hemorrhoids that look like purplish bulges through the anoscope. </a:t>
            </a:r>
            <a:endParaRPr>
              <a:solidFill>
                <a:srgbClr val="000000"/>
              </a:solidFill>
              <a:latin typeface="Calibri"/>
              <a:ea typeface="Calibri"/>
              <a:cs typeface="Calibri"/>
              <a:sym typeface="Calibri"/>
            </a:endParaRPr>
          </a:p>
          <a:p>
            <a:pPr marL="457200" lvl="0" indent="-342900" algn="l"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Valsalva maneuver can be performed during the digital rectal examination. </a:t>
            </a:r>
            <a:endParaRPr>
              <a:solidFill>
                <a:srgbClr val="000000"/>
              </a:solidFill>
              <a:latin typeface="Calibri"/>
              <a:ea typeface="Calibri"/>
              <a:cs typeface="Calibri"/>
              <a:sym typeface="Calibri"/>
            </a:endParaRPr>
          </a:p>
          <a:p>
            <a:pPr marL="457200" lvl="0" indent="-342900" algn="l"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Red flags for colorectal cancer on the digital rectal examination include a mass with or without presence of hemorrhoidal sacs and a bleeding source above the level of internal hemorrhoids. </a:t>
            </a:r>
            <a:endParaRPr>
              <a:solidFill>
                <a:srgbClr val="000000"/>
              </a:solidFill>
              <a:latin typeface="Calibri"/>
              <a:ea typeface="Calibri"/>
              <a:cs typeface="Calibri"/>
              <a:sym typeface="Calibri"/>
            </a:endParaRPr>
          </a:p>
          <a:p>
            <a:pPr marL="457200" lvl="0" indent="-342900" algn="l"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Patients with recurrent abscesses, fistulas, or skin tags (especially cauliflower-type skin tags) should be investigated for Crohn disease. </a:t>
            </a:r>
            <a:endParaRPr>
              <a:solidFill>
                <a:srgbClr val="000000"/>
              </a:solidFill>
              <a:latin typeface="Calibri"/>
              <a:ea typeface="Calibri"/>
              <a:cs typeface="Calibri"/>
              <a:sym typeface="Calibri"/>
            </a:endParaRPr>
          </a:p>
          <a:p>
            <a:pPr marL="0" lvl="0" indent="0" algn="just" rtl="0">
              <a:spcBef>
                <a:spcPts val="1000"/>
              </a:spcBef>
              <a:spcAft>
                <a:spcPts val="0"/>
              </a:spcAft>
              <a:buNone/>
            </a:pPr>
            <a:endParaRPr b="1">
              <a:solidFill>
                <a:srgbClr val="000000"/>
              </a:solidFill>
              <a:latin typeface="Calibri"/>
              <a:ea typeface="Calibri"/>
              <a:cs typeface="Calibri"/>
              <a:sym typeface="Calibri"/>
            </a:endParaRPr>
          </a:p>
          <a:p>
            <a:pPr marL="0" lvl="0" indent="0" algn="just" rtl="0">
              <a:spcBef>
                <a:spcPts val="1000"/>
              </a:spcBef>
              <a:spcAft>
                <a:spcPts val="1000"/>
              </a:spcAft>
              <a:buNone/>
            </a:pPr>
            <a:endParaRPr>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examination</a:t>
            </a:r>
            <a:endParaRPr/>
          </a:p>
        </p:txBody>
      </p:sp>
      <p:sp>
        <p:nvSpPr>
          <p:cNvPr id="152" name="Google Shape;152;p26"/>
          <p:cNvSpPr txBox="1">
            <a:spLocks noGrp="1"/>
          </p:cNvSpPr>
          <p:nvPr>
            <p:ph type="body" idx="1"/>
          </p:nvPr>
        </p:nvSpPr>
        <p:spPr>
          <a:xfrm>
            <a:off x="311700" y="1266325"/>
            <a:ext cx="8520600" cy="3434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Note:</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Physicians should avoid use of clock face terms to describe lesions, because the position of the patient can vary.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Instead, he/she should use terms relative to the patient, such as anterior, posterior, left, or right.</a:t>
            </a:r>
            <a:endParaRPr>
              <a:solidFill>
                <a:srgbClr val="000000"/>
              </a:solidFill>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Typically, hemorrhoids develop on anatomic planes, or hemorrhoidal columns, in the left lateral, right anterior, or right posterior aspect of the anus.</a:t>
            </a:r>
            <a:endParaRPr>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Symptoms </a:t>
            </a:r>
            <a:endParaRPr/>
          </a:p>
        </p:txBody>
      </p:sp>
      <p:sp>
        <p:nvSpPr>
          <p:cNvPr id="158" name="Google Shape;158;p27"/>
          <p:cNvSpPr txBox="1">
            <a:spLocks noGrp="1"/>
          </p:cNvSpPr>
          <p:nvPr>
            <p:ph type="body" idx="1"/>
          </p:nvPr>
        </p:nvSpPr>
        <p:spPr>
          <a:xfrm>
            <a:off x="311700" y="1266325"/>
            <a:ext cx="5906100" cy="3302700"/>
          </a:xfrm>
          <a:prstGeom prst="rect">
            <a:avLst/>
          </a:prstGeom>
        </p:spPr>
        <p:txBody>
          <a:bodyPr spcFirstLastPara="1" wrap="square" lIns="91425" tIns="91425" rIns="91425" bIns="91425" anchor="t" anchorCtr="0">
            <a:noAutofit/>
          </a:bodyPr>
          <a:lstStyle/>
          <a:p>
            <a:pPr marL="457200" lvl="0" indent="-342900" algn="just" rtl="0">
              <a:spcBef>
                <a:spcPts val="600"/>
              </a:spcBef>
              <a:spcAft>
                <a:spcPts val="0"/>
              </a:spcAft>
              <a:buClr>
                <a:srgbClr val="000000"/>
              </a:buClr>
              <a:buSzPts val="1800"/>
              <a:buFont typeface="Calibri"/>
              <a:buChar char="➢"/>
            </a:pPr>
            <a:r>
              <a:rPr lang="en">
                <a:solidFill>
                  <a:srgbClr val="000000"/>
                </a:solidFill>
                <a:latin typeface="Calibri"/>
                <a:ea typeface="Calibri"/>
                <a:cs typeface="Calibri"/>
                <a:sym typeface="Calibri"/>
              </a:rPr>
              <a:t>Typically, the presenting symptom is </a:t>
            </a:r>
            <a:r>
              <a:rPr lang="en" b="1">
                <a:solidFill>
                  <a:srgbClr val="000000"/>
                </a:solidFill>
                <a:latin typeface="Calibri"/>
                <a:ea typeface="Calibri"/>
                <a:cs typeface="Calibri"/>
                <a:sym typeface="Calibri"/>
              </a:rPr>
              <a:t>painless rectal bleeding associated with bowel movements, usually appearing as bright red blood on the toilet paper or coating the stool.</a:t>
            </a:r>
            <a:endParaRPr b="1">
              <a:solidFill>
                <a:srgbClr val="000000"/>
              </a:solidFill>
              <a:latin typeface="Calibri"/>
              <a:ea typeface="Calibri"/>
              <a:cs typeface="Calibri"/>
              <a:sym typeface="Calibri"/>
            </a:endParaRPr>
          </a:p>
          <a:p>
            <a:pPr marL="457200" lvl="0" indent="0" algn="just" rtl="0">
              <a:spcBef>
                <a:spcPts val="600"/>
              </a:spcBef>
              <a:spcAft>
                <a:spcPts val="0"/>
              </a:spcAft>
              <a:buNone/>
            </a:pPr>
            <a:endParaRPr b="1">
              <a:solidFill>
                <a:srgbClr val="000000"/>
              </a:solidFill>
              <a:highlight>
                <a:schemeClr val="dk1"/>
              </a:highlight>
              <a:latin typeface="Calibri"/>
              <a:ea typeface="Calibri"/>
              <a:cs typeface="Calibri"/>
              <a:sym typeface="Calibri"/>
            </a:endParaRPr>
          </a:p>
          <a:p>
            <a:pPr marL="457200" lvl="0" indent="-342900" algn="just" rtl="0">
              <a:spcBef>
                <a:spcPts val="60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Severe itching and anal discomfort</a:t>
            </a:r>
            <a:r>
              <a:rPr lang="en">
                <a:solidFill>
                  <a:srgbClr val="000000"/>
                </a:solidFill>
                <a:latin typeface="Calibri"/>
                <a:ea typeface="Calibri"/>
                <a:cs typeface="Calibri"/>
                <a:sym typeface="Calibri"/>
              </a:rPr>
              <a:t> are also common, especially with chronic hemorrhoids.</a:t>
            </a:r>
            <a:endParaRPr>
              <a:solidFill>
                <a:srgbClr val="000000"/>
              </a:solidFill>
              <a:latin typeface="Calibri"/>
              <a:ea typeface="Calibri"/>
              <a:cs typeface="Calibri"/>
              <a:sym typeface="Calibri"/>
            </a:endParaRPr>
          </a:p>
          <a:p>
            <a:pPr marL="457200" lvl="0" indent="0" algn="l" rtl="0">
              <a:spcBef>
                <a:spcPts val="0"/>
              </a:spcBef>
              <a:spcAft>
                <a:spcPts val="1600"/>
              </a:spcAft>
              <a:buNone/>
            </a:pPr>
            <a:endParaRPr>
              <a:latin typeface="Calibri"/>
              <a:ea typeface="Calibri"/>
              <a:cs typeface="Calibri"/>
              <a:sym typeface="Calibri"/>
            </a:endParaRPr>
          </a:p>
        </p:txBody>
      </p:sp>
      <p:pic>
        <p:nvPicPr>
          <p:cNvPr id="159" name="Google Shape;159;p27"/>
          <p:cNvPicPr preferRelativeResize="0"/>
          <p:nvPr/>
        </p:nvPicPr>
        <p:blipFill rotWithShape="1">
          <a:blip r:embed="rId3" cstate="email">
            <a:alphaModFix/>
          </a:blip>
          <a:srcRect/>
          <a:stretch/>
        </p:blipFill>
        <p:spPr>
          <a:xfrm>
            <a:off x="6392400" y="1071850"/>
            <a:ext cx="2242750" cy="3411099"/>
          </a:xfrm>
          <a:prstGeom prst="rect">
            <a:avLst/>
          </a:prstGeom>
          <a:noFill/>
          <a:ln>
            <a:noFill/>
          </a:ln>
        </p:spPr>
      </p:pic>
      <p:sp>
        <p:nvSpPr>
          <p:cNvPr id="5" name="Rectangle 4"/>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Types of hemorrhoids</a:t>
            </a:r>
            <a:endParaRPr sz="5000"/>
          </a:p>
        </p:txBody>
      </p:sp>
      <p:pic>
        <p:nvPicPr>
          <p:cNvPr id="165" name="Google Shape;165;p28"/>
          <p:cNvPicPr preferRelativeResize="0"/>
          <p:nvPr/>
        </p:nvPicPr>
        <p:blipFill rotWithShape="1">
          <a:blip r:embed="rId3" cstate="email">
            <a:alphaModFix/>
          </a:blip>
          <a:srcRect/>
          <a:stretch/>
        </p:blipFill>
        <p:spPr>
          <a:xfrm>
            <a:off x="3662196" y="2974250"/>
            <a:ext cx="1819608" cy="1855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hemorrhoids</a:t>
            </a:r>
            <a:endParaRPr/>
          </a:p>
        </p:txBody>
      </p:sp>
      <p:sp>
        <p:nvSpPr>
          <p:cNvPr id="171" name="Google Shape;171;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6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Classification of a hemorrhoid corresponds to its position relative to the dentate line.</a:t>
            </a:r>
            <a:endParaRPr>
              <a:solidFill>
                <a:srgbClr val="000000"/>
              </a:solidFill>
              <a:highlight>
                <a:srgbClr val="FFFFFF"/>
              </a:highlight>
              <a:latin typeface="Calibri"/>
              <a:ea typeface="Calibri"/>
              <a:cs typeface="Calibri"/>
              <a:sym typeface="Calibri"/>
            </a:endParaRPr>
          </a:p>
          <a:p>
            <a:pPr marL="457200" lvl="0" indent="-342900" algn="just" rtl="0">
              <a:lnSpc>
                <a:spcPct val="150000"/>
              </a:lnSpc>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Hemorrhoids can be categorized as either:</a:t>
            </a:r>
            <a:endParaRPr>
              <a:solidFill>
                <a:srgbClr val="000000"/>
              </a:solidFill>
              <a:latin typeface="Calibri"/>
              <a:ea typeface="Calibri"/>
              <a:cs typeface="Calibri"/>
              <a:sym typeface="Calibri"/>
            </a:endParaRPr>
          </a:p>
          <a:p>
            <a:pPr marL="914400" lvl="1" indent="-342900" algn="l" rtl="0">
              <a:lnSpc>
                <a:spcPct val="15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External</a:t>
            </a:r>
            <a:endParaRPr sz="1800">
              <a:solidFill>
                <a:srgbClr val="000000"/>
              </a:solidFill>
              <a:latin typeface="Calibri"/>
              <a:ea typeface="Calibri"/>
              <a:cs typeface="Calibri"/>
              <a:sym typeface="Calibri"/>
            </a:endParaRPr>
          </a:p>
          <a:p>
            <a:pPr marL="914400" lvl="1" indent="-342900" algn="l" rtl="0">
              <a:lnSpc>
                <a:spcPct val="15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Internal</a:t>
            </a:r>
            <a:endParaRPr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External hemorrhoids</a:t>
            </a:r>
            <a:endParaRPr/>
          </a:p>
        </p:txBody>
      </p:sp>
      <p:sp>
        <p:nvSpPr>
          <p:cNvPr id="177" name="Google Shape;177;p30"/>
          <p:cNvSpPr txBox="1">
            <a:spLocks noGrp="1"/>
          </p:cNvSpPr>
          <p:nvPr>
            <p:ph type="body" idx="1"/>
          </p:nvPr>
        </p:nvSpPr>
        <p:spPr>
          <a:xfrm>
            <a:off x="311700" y="1266325"/>
            <a:ext cx="6021600" cy="3302700"/>
          </a:xfrm>
          <a:prstGeom prst="rect">
            <a:avLst/>
          </a:prstGeom>
        </p:spPr>
        <p:txBody>
          <a:bodyPr spcFirstLastPara="1" wrap="square" lIns="91425" tIns="91425" rIns="91425" bIns="91425" anchor="t" anchorCtr="0">
            <a:noAutofit/>
          </a:bodyPr>
          <a:lstStyle/>
          <a:p>
            <a:pPr marL="457200" lvl="0" indent="-342900" algn="just" rtl="0">
              <a:spcBef>
                <a:spcPts val="6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Located below the dentate line</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Develop from ectoderm embryonically</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Covered with anoderm, composed of squamous epithelium</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Innervated by somatic nerves supplying perianal skin and thus produce pain</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Vascular outflows of external hemorrhoids are via inferior rectal veins into pudendal vessels and then into internal iliac veins</a:t>
            </a:r>
            <a:endParaRPr sz="3000">
              <a:solidFill>
                <a:srgbClr val="000000"/>
              </a:solidFill>
              <a:latin typeface="Calibri"/>
              <a:ea typeface="Calibri"/>
              <a:cs typeface="Calibri"/>
              <a:sym typeface="Calibri"/>
            </a:endParaRPr>
          </a:p>
          <a:p>
            <a:pPr marL="0" lvl="0" indent="0" algn="l" rtl="0">
              <a:spcBef>
                <a:spcPts val="1000"/>
              </a:spcBef>
              <a:spcAft>
                <a:spcPts val="1600"/>
              </a:spcAft>
              <a:buNone/>
            </a:pPr>
            <a:endParaRPr>
              <a:latin typeface="Calibri"/>
              <a:ea typeface="Calibri"/>
              <a:cs typeface="Calibri"/>
              <a:sym typeface="Calibri"/>
            </a:endParaRPr>
          </a:p>
        </p:txBody>
      </p:sp>
      <p:pic>
        <p:nvPicPr>
          <p:cNvPr id="178" name="Google Shape;178;p30"/>
          <p:cNvPicPr preferRelativeResize="0"/>
          <p:nvPr/>
        </p:nvPicPr>
        <p:blipFill rotWithShape="1">
          <a:blip r:embed="rId3" cstate="email">
            <a:alphaModFix/>
          </a:blip>
          <a:srcRect/>
          <a:stretch/>
        </p:blipFill>
        <p:spPr>
          <a:xfrm>
            <a:off x="6407700" y="1546075"/>
            <a:ext cx="2424600" cy="2743200"/>
          </a:xfrm>
          <a:prstGeom prst="rect">
            <a:avLst/>
          </a:prstGeom>
          <a:noFill/>
          <a:ln>
            <a:noFill/>
          </a:ln>
        </p:spPr>
      </p:pic>
      <p:sp>
        <p:nvSpPr>
          <p:cNvPr id="179" name="Google Shape;179;p30"/>
          <p:cNvSpPr txBox="1"/>
          <p:nvPr/>
        </p:nvSpPr>
        <p:spPr>
          <a:xfrm>
            <a:off x="6035850" y="4622950"/>
            <a:ext cx="30000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303030"/>
                </a:solidFill>
                <a:highlight>
                  <a:srgbClr val="FFFFFF"/>
                </a:highlight>
              </a:rPr>
              <a:t>Clin Colon Rectal Surg</a:t>
            </a:r>
            <a:r>
              <a:rPr lang="en" sz="1000">
                <a:solidFill>
                  <a:srgbClr val="303030"/>
                </a:solidFill>
                <a:highlight>
                  <a:srgbClr val="FFFFFF"/>
                </a:highlight>
              </a:rPr>
              <a:t>. 2016;29(1):22‐29.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Internal hemorrhoids</a:t>
            </a:r>
            <a:endParaRPr dirty="0"/>
          </a:p>
        </p:txBody>
      </p:sp>
      <p:sp>
        <p:nvSpPr>
          <p:cNvPr id="185" name="Google Shape;185;p31"/>
          <p:cNvSpPr txBox="1">
            <a:spLocks noGrp="1"/>
          </p:cNvSpPr>
          <p:nvPr>
            <p:ph type="body" idx="1"/>
          </p:nvPr>
        </p:nvSpPr>
        <p:spPr>
          <a:xfrm>
            <a:off x="311700" y="1266325"/>
            <a:ext cx="5860500" cy="3302700"/>
          </a:xfrm>
          <a:prstGeom prst="rect">
            <a:avLst/>
          </a:prstGeom>
        </p:spPr>
        <p:txBody>
          <a:bodyPr spcFirstLastPara="1" wrap="square" lIns="91425" tIns="91425" rIns="91425" bIns="91425" anchor="t" anchorCtr="0">
            <a:noAutofit/>
          </a:bodyPr>
          <a:lstStyle/>
          <a:p>
            <a:pPr marL="457200" lvl="0" indent="-342900" algn="just" rtl="0">
              <a:spcBef>
                <a:spcPts val="6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Lie above the dentate line </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Derived from endoderm</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Covered with rectal columnar and transitional mucosa</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Innervated by visceral nerve fibers, thus cannot cause pain</a:t>
            </a:r>
            <a:endParaRPr>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Vascular outflows of internal hemorrhoids include middle and superior rectal veins, which subsequently drain into internal iliac vessels</a:t>
            </a:r>
            <a:endParaRPr>
              <a:solidFill>
                <a:srgbClr val="000000"/>
              </a:solidFill>
              <a:latin typeface="Calibri"/>
              <a:ea typeface="Calibri"/>
              <a:cs typeface="Calibri"/>
              <a:sym typeface="Calibri"/>
            </a:endParaRPr>
          </a:p>
          <a:p>
            <a:pPr marL="457200" lvl="0" indent="0" algn="just" rtl="0">
              <a:spcBef>
                <a:spcPts val="1000"/>
              </a:spcBef>
              <a:spcAft>
                <a:spcPts val="1000"/>
              </a:spcAft>
              <a:buNone/>
            </a:pPr>
            <a:endParaRPr/>
          </a:p>
        </p:txBody>
      </p:sp>
      <p:pic>
        <p:nvPicPr>
          <p:cNvPr id="186" name="Google Shape;186;p31"/>
          <p:cNvPicPr preferRelativeResize="0"/>
          <p:nvPr/>
        </p:nvPicPr>
        <p:blipFill rotWithShape="1">
          <a:blip r:embed="rId3" cstate="email">
            <a:alphaModFix/>
          </a:blip>
          <a:srcRect/>
          <a:stretch/>
        </p:blipFill>
        <p:spPr>
          <a:xfrm>
            <a:off x="6320925" y="1434500"/>
            <a:ext cx="2392050" cy="2743200"/>
          </a:xfrm>
          <a:prstGeom prst="rect">
            <a:avLst/>
          </a:prstGeom>
          <a:noFill/>
          <a:ln>
            <a:noFill/>
          </a:ln>
        </p:spPr>
      </p:pic>
      <p:sp>
        <p:nvSpPr>
          <p:cNvPr id="187" name="Google Shape;187;p31"/>
          <p:cNvSpPr txBox="1"/>
          <p:nvPr/>
        </p:nvSpPr>
        <p:spPr>
          <a:xfrm>
            <a:off x="6035850" y="4622950"/>
            <a:ext cx="30000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303030"/>
                </a:solidFill>
                <a:highlight>
                  <a:srgbClr val="FFFFFF"/>
                </a:highlight>
              </a:rPr>
              <a:t>Clin Colon Rectal Surg</a:t>
            </a:r>
            <a:r>
              <a:rPr lang="en" sz="1000">
                <a:solidFill>
                  <a:srgbClr val="303030"/>
                </a:solidFill>
                <a:highlight>
                  <a:srgbClr val="FFFFFF"/>
                </a:highlight>
              </a:rPr>
              <a:t>. 2016;29(1):22‐29.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a:t>
            </a:r>
            <a:endParaRPr/>
          </a:p>
        </p:txBody>
      </p:sp>
      <p:sp>
        <p:nvSpPr>
          <p:cNvPr id="73" name="Google Shape;73;p14"/>
          <p:cNvSpPr txBox="1">
            <a:spLocks noGrp="1"/>
          </p:cNvSpPr>
          <p:nvPr>
            <p:ph type="body" idx="1"/>
          </p:nvPr>
        </p:nvSpPr>
        <p:spPr>
          <a:xfrm>
            <a:off x="311700" y="1266175"/>
            <a:ext cx="3999900" cy="35820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AutoNum type="arabicPeriod"/>
            </a:pPr>
            <a:r>
              <a:rPr lang="en" sz="1200" b="1"/>
              <a:t>Introduction </a:t>
            </a:r>
            <a:endParaRPr sz="1200" b="1"/>
          </a:p>
          <a:p>
            <a:pPr marL="457200" lvl="0" indent="-304800" algn="l" rtl="0">
              <a:lnSpc>
                <a:spcPct val="115000"/>
              </a:lnSpc>
              <a:spcBef>
                <a:spcPts val="0"/>
              </a:spcBef>
              <a:spcAft>
                <a:spcPts val="0"/>
              </a:spcAft>
              <a:buSzPts val="1200"/>
              <a:buAutoNum type="arabicPeriod"/>
            </a:pPr>
            <a:r>
              <a:rPr lang="en" sz="1200" b="1"/>
              <a:t>Epidemiology </a:t>
            </a:r>
            <a:endParaRPr sz="1200" b="1"/>
          </a:p>
          <a:p>
            <a:pPr marL="457200" lvl="0" indent="-304800" algn="l" rtl="0">
              <a:lnSpc>
                <a:spcPct val="115000"/>
              </a:lnSpc>
              <a:spcBef>
                <a:spcPts val="0"/>
              </a:spcBef>
              <a:spcAft>
                <a:spcPts val="0"/>
              </a:spcAft>
              <a:buSzPts val="1200"/>
              <a:buAutoNum type="arabicPeriod"/>
            </a:pPr>
            <a:r>
              <a:rPr lang="en" sz="1200" b="1"/>
              <a:t>Rectal anatomy</a:t>
            </a:r>
            <a:endParaRPr sz="1200" b="1"/>
          </a:p>
          <a:p>
            <a:pPr marL="457200" lvl="0" indent="-304800" algn="l" rtl="0">
              <a:lnSpc>
                <a:spcPct val="115000"/>
              </a:lnSpc>
              <a:spcBef>
                <a:spcPts val="0"/>
              </a:spcBef>
              <a:spcAft>
                <a:spcPts val="0"/>
              </a:spcAft>
              <a:buSzPts val="1200"/>
              <a:buAutoNum type="arabicPeriod"/>
            </a:pPr>
            <a:r>
              <a:rPr lang="en" sz="1200" b="1"/>
              <a:t>How hemorrhoids develop?</a:t>
            </a:r>
            <a:endParaRPr sz="1200" b="1"/>
          </a:p>
          <a:p>
            <a:pPr marL="457200" lvl="0" indent="-304800" algn="l" rtl="0">
              <a:lnSpc>
                <a:spcPct val="115000"/>
              </a:lnSpc>
              <a:spcBef>
                <a:spcPts val="0"/>
              </a:spcBef>
              <a:spcAft>
                <a:spcPts val="0"/>
              </a:spcAft>
              <a:buSzPts val="1200"/>
              <a:buAutoNum type="arabicPeriod"/>
            </a:pPr>
            <a:r>
              <a:rPr lang="en" sz="1200" b="1"/>
              <a:t>Position of hemorrhoids</a:t>
            </a:r>
            <a:endParaRPr sz="1200" b="1"/>
          </a:p>
          <a:p>
            <a:pPr marL="457200" lvl="0" indent="-304800" algn="l" rtl="0">
              <a:lnSpc>
                <a:spcPct val="115000"/>
              </a:lnSpc>
              <a:spcBef>
                <a:spcPts val="0"/>
              </a:spcBef>
              <a:spcAft>
                <a:spcPts val="0"/>
              </a:spcAft>
              <a:buSzPts val="1200"/>
              <a:buAutoNum type="arabicPeriod"/>
            </a:pPr>
            <a:r>
              <a:rPr lang="en" sz="1200" b="1"/>
              <a:t>Causes</a:t>
            </a:r>
            <a:endParaRPr sz="1200" b="1"/>
          </a:p>
          <a:p>
            <a:pPr marL="457200" lvl="0" indent="-304800" algn="l" rtl="0">
              <a:lnSpc>
                <a:spcPct val="115000"/>
              </a:lnSpc>
              <a:spcBef>
                <a:spcPts val="0"/>
              </a:spcBef>
              <a:spcAft>
                <a:spcPts val="0"/>
              </a:spcAft>
              <a:buSzPts val="1200"/>
              <a:buAutoNum type="arabicPeriod"/>
            </a:pPr>
            <a:r>
              <a:rPr lang="en" sz="1200" b="1"/>
              <a:t>Diagnosis</a:t>
            </a:r>
            <a:endParaRPr sz="1200" b="1"/>
          </a:p>
          <a:p>
            <a:pPr marL="457200" lvl="0" indent="-304800" algn="l" rtl="0">
              <a:lnSpc>
                <a:spcPct val="115000"/>
              </a:lnSpc>
              <a:spcBef>
                <a:spcPts val="0"/>
              </a:spcBef>
              <a:spcAft>
                <a:spcPts val="0"/>
              </a:spcAft>
              <a:buSzPts val="1200"/>
              <a:buAutoNum type="arabicPeriod"/>
            </a:pPr>
            <a:r>
              <a:rPr lang="en" sz="1200" b="1"/>
              <a:t>Detailed patient history</a:t>
            </a:r>
            <a:endParaRPr sz="1200" b="1"/>
          </a:p>
          <a:p>
            <a:pPr marL="457200" lvl="0" indent="-304800" algn="l" rtl="0">
              <a:lnSpc>
                <a:spcPct val="115000"/>
              </a:lnSpc>
              <a:spcBef>
                <a:spcPts val="0"/>
              </a:spcBef>
              <a:spcAft>
                <a:spcPts val="0"/>
              </a:spcAft>
              <a:buSzPts val="1200"/>
              <a:buAutoNum type="arabicPeriod"/>
            </a:pPr>
            <a:r>
              <a:rPr lang="en" sz="1200" b="1"/>
              <a:t>Physical examination</a:t>
            </a:r>
            <a:endParaRPr sz="1200" b="1"/>
          </a:p>
          <a:p>
            <a:pPr marL="457200" lvl="0" indent="-304800" algn="l" rtl="0">
              <a:spcBef>
                <a:spcPts val="0"/>
              </a:spcBef>
              <a:spcAft>
                <a:spcPts val="0"/>
              </a:spcAft>
              <a:buSzPts val="1200"/>
              <a:buAutoNum type="arabicPeriod"/>
            </a:pPr>
            <a:r>
              <a:rPr lang="en" sz="1200" b="1"/>
              <a:t>Symptoms</a:t>
            </a:r>
            <a:endParaRPr sz="1200" b="1"/>
          </a:p>
          <a:p>
            <a:pPr marL="457200" lvl="0" indent="-304800" algn="l" rtl="0">
              <a:spcBef>
                <a:spcPts val="0"/>
              </a:spcBef>
              <a:spcAft>
                <a:spcPts val="0"/>
              </a:spcAft>
              <a:buSzPts val="1200"/>
              <a:buAutoNum type="arabicPeriod"/>
            </a:pPr>
            <a:r>
              <a:rPr lang="en" sz="1200" b="1"/>
              <a:t>Types of hemorrhoids</a:t>
            </a:r>
            <a:endParaRPr sz="1200" b="1"/>
          </a:p>
          <a:p>
            <a:pPr marL="457200" lvl="0" indent="-304800" algn="l" rtl="0">
              <a:spcBef>
                <a:spcPts val="0"/>
              </a:spcBef>
              <a:spcAft>
                <a:spcPts val="0"/>
              </a:spcAft>
              <a:buSzPts val="1200"/>
              <a:buAutoNum type="arabicPeriod"/>
            </a:pPr>
            <a:r>
              <a:rPr lang="en" sz="1200" b="1"/>
              <a:t>External hemorrhoids</a:t>
            </a:r>
            <a:endParaRPr sz="1200" b="1"/>
          </a:p>
          <a:p>
            <a:pPr marL="457200" lvl="0" indent="-304800" algn="l" rtl="0">
              <a:spcBef>
                <a:spcPts val="0"/>
              </a:spcBef>
              <a:spcAft>
                <a:spcPts val="0"/>
              </a:spcAft>
              <a:buSzPts val="1200"/>
              <a:buAutoNum type="arabicPeriod"/>
            </a:pPr>
            <a:r>
              <a:rPr lang="en" sz="1200" b="1"/>
              <a:t>Internal hemorrhoids</a:t>
            </a:r>
            <a:endParaRPr sz="1200" b="1"/>
          </a:p>
          <a:p>
            <a:pPr marL="457200" lvl="0" indent="-304800" algn="l" rtl="0">
              <a:spcBef>
                <a:spcPts val="0"/>
              </a:spcBef>
              <a:spcAft>
                <a:spcPts val="0"/>
              </a:spcAft>
              <a:buSzPts val="1200"/>
              <a:buAutoNum type="arabicPeriod"/>
            </a:pPr>
            <a:r>
              <a:rPr lang="en" sz="1200" b="1"/>
              <a:t>Stratification of internal hemorrhoids according to the severity of prolase</a:t>
            </a:r>
            <a:endParaRPr sz="1200" b="1"/>
          </a:p>
          <a:p>
            <a:pPr marL="457200" lvl="0" indent="-304800" algn="l" rtl="0">
              <a:spcBef>
                <a:spcPts val="0"/>
              </a:spcBef>
              <a:spcAft>
                <a:spcPts val="0"/>
              </a:spcAft>
              <a:buSzPts val="1200"/>
              <a:buAutoNum type="arabicPeriod"/>
            </a:pPr>
            <a:r>
              <a:rPr lang="en" sz="1200" b="1"/>
              <a:t>Grading of internal hemorrhoids</a:t>
            </a:r>
            <a:endParaRPr sz="1200" b="1"/>
          </a:p>
          <a:p>
            <a:pPr marL="457200" lvl="0" indent="0" algn="l" rtl="0">
              <a:spcBef>
                <a:spcPts val="0"/>
              </a:spcBef>
              <a:spcAft>
                <a:spcPts val="0"/>
              </a:spcAft>
              <a:buNone/>
            </a:pPr>
            <a:endParaRPr sz="1200" b="1"/>
          </a:p>
        </p:txBody>
      </p:sp>
      <p:sp>
        <p:nvSpPr>
          <p:cNvPr id="74" name="Google Shape;74;p14"/>
          <p:cNvSpPr txBox="1">
            <a:spLocks noGrp="1"/>
          </p:cNvSpPr>
          <p:nvPr>
            <p:ph type="body" idx="2"/>
          </p:nvPr>
        </p:nvSpPr>
        <p:spPr>
          <a:xfrm>
            <a:off x="4832400" y="1266175"/>
            <a:ext cx="3999900" cy="3582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16"/>
            </a:pPr>
            <a:r>
              <a:rPr lang="en" sz="1200" b="1" dirty="0"/>
              <a:t>A range of treatments</a:t>
            </a:r>
            <a:endParaRPr sz="1200" b="1" dirty="0"/>
          </a:p>
          <a:p>
            <a:pPr marL="457200" lvl="0" indent="-304800" algn="l" rtl="0">
              <a:spcBef>
                <a:spcPts val="0"/>
              </a:spcBef>
              <a:spcAft>
                <a:spcPts val="0"/>
              </a:spcAft>
              <a:buSzPts val="1200"/>
              <a:buAutoNum type="arabicPeriod" startAt="16"/>
            </a:pPr>
            <a:r>
              <a:rPr lang="en" sz="1200" b="1" dirty="0"/>
              <a:t>Conservative treatment </a:t>
            </a:r>
          </a:p>
          <a:p>
            <a:pPr marL="457200" lvl="0" indent="-304800" algn="l" rtl="0">
              <a:spcBef>
                <a:spcPts val="0"/>
              </a:spcBef>
              <a:spcAft>
                <a:spcPts val="0"/>
              </a:spcAft>
              <a:buSzPts val="1200"/>
              <a:buAutoNum type="arabicPeriod" startAt="16"/>
            </a:pPr>
            <a:r>
              <a:rPr lang="en" sz="1200" b="1" dirty="0"/>
              <a:t>Phlebotonics in Hemorrhoids (Diosmin)</a:t>
            </a:r>
            <a:endParaRPr sz="1200" b="1" dirty="0"/>
          </a:p>
          <a:p>
            <a:pPr marL="457200" lvl="0" indent="-304800" algn="l" rtl="0">
              <a:spcBef>
                <a:spcPts val="0"/>
              </a:spcBef>
              <a:spcAft>
                <a:spcPts val="0"/>
              </a:spcAft>
              <a:buSzPts val="1200"/>
              <a:buAutoNum type="arabicPeriod" startAt="16"/>
            </a:pPr>
            <a:r>
              <a:rPr lang="en" sz="1200" b="1" dirty="0"/>
              <a:t>Office based treatment (Rubber band ligation, Infrared photocoagulation and Sclerotherapy)</a:t>
            </a:r>
            <a:endParaRPr sz="1200" b="1" dirty="0"/>
          </a:p>
          <a:p>
            <a:pPr marL="457200" lvl="0" indent="-304800" algn="l" rtl="0">
              <a:spcBef>
                <a:spcPts val="0"/>
              </a:spcBef>
              <a:spcAft>
                <a:spcPts val="0"/>
              </a:spcAft>
              <a:buSzPts val="1200"/>
              <a:buAutoNum type="arabicPeriod" startAt="16"/>
            </a:pPr>
            <a:r>
              <a:rPr lang="en" sz="1200" b="1" dirty="0"/>
              <a:t>Surgery (Excisional surgical hemorrhoidectomy, Doppler guided hemorrhoidal artery ligation, Stapled hemorrhoidectomy)</a:t>
            </a:r>
            <a:endParaRPr sz="1200" b="1" dirty="0"/>
          </a:p>
          <a:p>
            <a:pPr marL="457200" lvl="0" indent="-304800" algn="l" rtl="0">
              <a:spcBef>
                <a:spcPts val="0"/>
              </a:spcBef>
              <a:spcAft>
                <a:spcPts val="0"/>
              </a:spcAft>
              <a:buSzPts val="1200"/>
              <a:buAutoNum type="arabicPeriod" startAt="16"/>
            </a:pPr>
            <a:r>
              <a:rPr lang="en" sz="1200" b="1" dirty="0"/>
              <a:t>Post operative pain </a:t>
            </a:r>
            <a:endParaRPr sz="1200" b="1" dirty="0"/>
          </a:p>
          <a:p>
            <a:pPr marL="457200" lvl="0" indent="-304800" algn="l" rtl="0">
              <a:spcBef>
                <a:spcPts val="0"/>
              </a:spcBef>
              <a:spcAft>
                <a:spcPts val="0"/>
              </a:spcAft>
              <a:buSzPts val="1200"/>
              <a:buAutoNum type="arabicPeriod" startAt="16"/>
            </a:pPr>
            <a:r>
              <a:rPr lang="en" sz="1200" b="1" dirty="0"/>
              <a:t>Post procedural care</a:t>
            </a:r>
            <a:endParaRPr sz="1200" b="1" dirty="0"/>
          </a:p>
          <a:p>
            <a:pPr marL="457200" lvl="0" indent="-304800" algn="l" rtl="0">
              <a:spcBef>
                <a:spcPts val="0"/>
              </a:spcBef>
              <a:spcAft>
                <a:spcPts val="0"/>
              </a:spcAft>
              <a:buSzPts val="1200"/>
              <a:buAutoNum type="arabicPeriod" startAt="16"/>
            </a:pPr>
            <a:r>
              <a:rPr lang="en" sz="1200" b="1" dirty="0"/>
              <a:t>No BEST treatment</a:t>
            </a:r>
            <a:endParaRPr sz="1200" b="1" dirty="0"/>
          </a:p>
          <a:p>
            <a:pPr marL="457200" lvl="0" indent="-304800" algn="l" rtl="0">
              <a:spcBef>
                <a:spcPts val="0"/>
              </a:spcBef>
              <a:spcAft>
                <a:spcPts val="0"/>
              </a:spcAft>
              <a:buSzPts val="1200"/>
              <a:buAutoNum type="arabicPeriod" startAt="16"/>
            </a:pPr>
            <a:r>
              <a:rPr lang="en" sz="1200" b="1" dirty="0"/>
              <a:t>Patients with compounding conditions</a:t>
            </a:r>
            <a:endParaRPr sz="1200" b="1" dirty="0"/>
          </a:p>
          <a:p>
            <a:pPr marL="457200" lvl="0" indent="-304800" algn="l" rtl="0">
              <a:spcBef>
                <a:spcPts val="0"/>
              </a:spcBef>
              <a:spcAft>
                <a:spcPts val="0"/>
              </a:spcAft>
              <a:buSzPts val="1200"/>
              <a:buAutoNum type="arabicPeriod" startAt="16"/>
            </a:pPr>
            <a:r>
              <a:rPr lang="en" sz="1200" b="1" dirty="0"/>
              <a:t>Algorithm for hemorrhoid management</a:t>
            </a:r>
            <a:endParaRPr sz="1200" b="1" dirty="0"/>
          </a:p>
          <a:p>
            <a:pPr marL="457200" lvl="0" indent="-304800" algn="l" rtl="0">
              <a:spcBef>
                <a:spcPts val="0"/>
              </a:spcBef>
              <a:spcAft>
                <a:spcPts val="0"/>
              </a:spcAft>
              <a:buSzPts val="1200"/>
              <a:buAutoNum type="arabicPeriod" startAt="16"/>
            </a:pPr>
            <a:r>
              <a:rPr lang="en" sz="1200" b="1" dirty="0"/>
              <a:t>Take home message</a:t>
            </a:r>
            <a:endParaRPr sz="1200" b="1" dirty="0"/>
          </a:p>
          <a:p>
            <a:pPr marL="457200" lvl="0" indent="-304800" algn="l" rtl="0">
              <a:spcBef>
                <a:spcPts val="0"/>
              </a:spcBef>
              <a:spcAft>
                <a:spcPts val="0"/>
              </a:spcAft>
              <a:buSzPts val="1200"/>
              <a:buAutoNum type="arabicPeriod" startAt="16"/>
            </a:pPr>
            <a:r>
              <a:rPr lang="en" sz="1200" b="1" dirty="0"/>
              <a:t>Thank you</a:t>
            </a:r>
            <a:endParaRPr sz="1200" b="1" dirty="0"/>
          </a:p>
          <a:p>
            <a:pPr marL="457200" lvl="0" indent="0" algn="l" rtl="0">
              <a:spcBef>
                <a:spcPts val="0"/>
              </a:spcBef>
              <a:spcAft>
                <a:spcPts val="0"/>
              </a:spcAft>
              <a:buNone/>
            </a:pPr>
            <a:endParaRPr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Stratification of internal hemorrhoids depending on the severity of prolapse</a:t>
            </a:r>
            <a:endParaRPr/>
          </a:p>
        </p:txBody>
      </p:sp>
      <p:sp>
        <p:nvSpPr>
          <p:cNvPr id="193" name="Google Shape;193;p32"/>
          <p:cNvSpPr txBox="1">
            <a:spLocks noGrp="1"/>
          </p:cNvSpPr>
          <p:nvPr>
            <p:ph type="body" idx="1"/>
          </p:nvPr>
        </p:nvSpPr>
        <p:spPr>
          <a:xfrm>
            <a:off x="311700" y="1821925"/>
            <a:ext cx="8520600" cy="2747100"/>
          </a:xfrm>
          <a:prstGeom prst="rect">
            <a:avLst/>
          </a:prstGeom>
        </p:spPr>
        <p:txBody>
          <a:bodyPr spcFirstLastPara="1" wrap="square" lIns="91425" tIns="91425" rIns="91425" bIns="91425" anchor="t" anchorCtr="0">
            <a:noAutofit/>
          </a:bodyPr>
          <a:lstStyle/>
          <a:p>
            <a:pPr marL="457200" lvl="0" indent="-355600" algn="just" rtl="0">
              <a:spcBef>
                <a:spcPts val="6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Gradation on a 4-point scale</a:t>
            </a:r>
            <a:endParaRPr sz="20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Grade I—Visible hemorrhoids that do not prolapse</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Grade II—Hemorrhoids that prolapse during the Valsalva maneuver but spontaneously reduce</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Grade III—Hemorrhoids that prolapse during the Valsalva maneuver and need manual reduction</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Grade IV—Non-reducible hemorrhoids</a:t>
            </a:r>
            <a:endParaRPr sz="1800">
              <a:solidFill>
                <a:srgbClr val="000000"/>
              </a:solidFill>
              <a:latin typeface="Calibri"/>
              <a:ea typeface="Calibri"/>
              <a:cs typeface="Calibri"/>
              <a:sym typeface="Calibri"/>
            </a:endParaRPr>
          </a:p>
          <a:p>
            <a:pPr marL="457200" lvl="0" indent="0" algn="l" rtl="0">
              <a:spcBef>
                <a:spcPts val="0"/>
              </a:spcBef>
              <a:spcAft>
                <a:spcPts val="0"/>
              </a:spcAft>
              <a:buNone/>
            </a:pPr>
            <a:endParaRPr/>
          </a:p>
          <a:p>
            <a:pPr marL="0" lvl="0" indent="0" algn="l" rtl="0">
              <a:spcBef>
                <a:spcPts val="1600"/>
              </a:spcBef>
              <a:spcAft>
                <a:spcPts val="1600"/>
              </a:spcAft>
              <a:buNone/>
            </a:pPr>
            <a:endParaRPr/>
          </a:p>
        </p:txBody>
      </p:sp>
      <p:sp>
        <p:nvSpPr>
          <p:cNvPr id="194" name="Google Shape;194;p32"/>
          <p:cNvSpPr txBox="1"/>
          <p:nvPr/>
        </p:nvSpPr>
        <p:spPr>
          <a:xfrm>
            <a:off x="6035850" y="4622950"/>
            <a:ext cx="30000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303030"/>
                </a:solidFill>
                <a:highlight>
                  <a:srgbClr val="FFFFFF"/>
                </a:highlight>
              </a:rPr>
              <a:t>Clin Colon Rectal Surg</a:t>
            </a:r>
            <a:r>
              <a:rPr lang="en" sz="1000">
                <a:solidFill>
                  <a:srgbClr val="303030"/>
                </a:solidFill>
                <a:highlight>
                  <a:srgbClr val="FFFFFF"/>
                </a:highlight>
              </a:rPr>
              <a:t>. 2016;29(1):22‐29.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3"/>
          <p:cNvPicPr preferRelativeResize="0"/>
          <p:nvPr/>
        </p:nvPicPr>
        <p:blipFill rotWithShape="1">
          <a:blip r:embed="rId3" cstate="email">
            <a:alphaModFix/>
          </a:blip>
          <a:srcRect/>
          <a:stretch/>
        </p:blipFill>
        <p:spPr>
          <a:xfrm>
            <a:off x="5098825" y="1466725"/>
            <a:ext cx="3593160" cy="1675800"/>
          </a:xfrm>
          <a:prstGeom prst="rect">
            <a:avLst/>
          </a:prstGeom>
          <a:noFill/>
          <a:ln>
            <a:noFill/>
          </a:ln>
        </p:spPr>
      </p:pic>
      <p:sp>
        <p:nvSpPr>
          <p:cNvPr id="200" name="Google Shape;200;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Grading of internal hemorrhoids</a:t>
            </a:r>
            <a:endParaRPr/>
          </a:p>
        </p:txBody>
      </p:sp>
      <p:pic>
        <p:nvPicPr>
          <p:cNvPr id="201" name="Google Shape;201;p33"/>
          <p:cNvPicPr preferRelativeResize="0"/>
          <p:nvPr/>
        </p:nvPicPr>
        <p:blipFill rotWithShape="1">
          <a:blip r:embed="rId4" cstate="email">
            <a:alphaModFix/>
          </a:blip>
          <a:srcRect/>
          <a:stretch/>
        </p:blipFill>
        <p:spPr>
          <a:xfrm>
            <a:off x="4749650" y="214875"/>
            <a:ext cx="4248125" cy="4780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1050650"/>
            <a:ext cx="3060892" cy="707400"/>
          </a:xfrm>
        </p:spPr>
        <p:txBody>
          <a:bodyPr/>
          <a:lstStyle/>
          <a:p>
            <a:r>
              <a:rPr lang="en-IN" dirty="0">
                <a:latin typeface="PT Sans Narrow" charset="0"/>
              </a:rPr>
              <a:t>Differential Diagnosis for Rectal Pain, Bleeding, or Mass</a:t>
            </a:r>
          </a:p>
        </p:txBody>
      </p:sp>
      <p:pic>
        <p:nvPicPr>
          <p:cNvPr id="1026" name="Picture 2"/>
          <p:cNvPicPr>
            <a:picLocks noChangeAspect="1" noChangeArrowheads="1"/>
          </p:cNvPicPr>
          <p:nvPr/>
        </p:nvPicPr>
        <p:blipFill>
          <a:blip r:embed="rId2"/>
          <a:srcRect l="44175" t="33442" r="27623" b="12013"/>
          <a:stretch>
            <a:fillRect/>
          </a:stretch>
        </p:blipFill>
        <p:spPr bwMode="auto">
          <a:xfrm>
            <a:off x="3942606" y="190004"/>
            <a:ext cx="4928261" cy="477388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Treatment</a:t>
            </a:r>
            <a:endParaRPr sz="500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6604" y="2984907"/>
            <a:ext cx="2849524" cy="189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range of treatments</a:t>
            </a:r>
            <a:endParaRPr/>
          </a:p>
        </p:txBody>
      </p:sp>
      <p:sp>
        <p:nvSpPr>
          <p:cNvPr id="213" name="Google Shape;213;p35"/>
          <p:cNvSpPr txBox="1">
            <a:spLocks noGrp="1"/>
          </p:cNvSpPr>
          <p:nvPr>
            <p:ph type="body" idx="1"/>
          </p:nvPr>
        </p:nvSpPr>
        <p:spPr>
          <a:xfrm>
            <a:off x="311700" y="1266325"/>
            <a:ext cx="6319200" cy="3302700"/>
          </a:xfrm>
          <a:prstGeom prst="rect">
            <a:avLst/>
          </a:prstGeom>
        </p:spPr>
        <p:txBody>
          <a:bodyPr spcFirstLastPara="1" wrap="square" lIns="91425" tIns="91425" rIns="91425" bIns="91425" anchor="t" anchorCtr="0">
            <a:noAutofit/>
          </a:bodyPr>
          <a:lstStyle/>
          <a:p>
            <a:pPr marL="457200" lvl="0" indent="-330200" algn="just" rtl="0">
              <a:spcBef>
                <a:spcPts val="50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For choosing the treatment for hemorrhoids, several points needs to be considered like:</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Disease grade and severity</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Impact on the quality of life</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Degree of pain it causes</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Patient’s likelihood of adhering to treatment</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Patient’s personal preference. </a:t>
            </a:r>
            <a:endParaRPr sz="1600">
              <a:solidFill>
                <a:srgbClr val="000000"/>
              </a:solidFill>
              <a:latin typeface="Calibri"/>
              <a:ea typeface="Calibri"/>
              <a:cs typeface="Calibri"/>
              <a:sym typeface="Calibri"/>
            </a:endParaRPr>
          </a:p>
          <a:p>
            <a:pPr marL="457200" lvl="0" indent="-330200" algn="just" rtl="0">
              <a:spcBef>
                <a:spcPts val="100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Regardless of severity, treatment almost always starts with </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a high-fiber diet </a:t>
            </a:r>
            <a:endParaRPr sz="1600">
              <a:solidFill>
                <a:srgbClr val="000000"/>
              </a:solidFill>
              <a:latin typeface="Calibri"/>
              <a:ea typeface="Calibri"/>
              <a:cs typeface="Calibri"/>
              <a:sym typeface="Calibri"/>
            </a:endParaRPr>
          </a:p>
          <a:p>
            <a:pPr marL="914400" lvl="1" indent="-330200" algn="just" rtl="0">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other lifestyle modifications that include bowel movement behaviors</a:t>
            </a:r>
            <a:endParaRPr sz="1600">
              <a:solidFill>
                <a:srgbClr val="000000"/>
              </a:solidFill>
              <a:latin typeface="Calibri"/>
              <a:ea typeface="Calibri"/>
              <a:cs typeface="Calibri"/>
              <a:sym typeface="Calibri"/>
            </a:endParaRPr>
          </a:p>
          <a:p>
            <a:pPr marL="0" lvl="0" indent="0" algn="l" rtl="0">
              <a:spcBef>
                <a:spcPts val="0"/>
              </a:spcBef>
              <a:spcAft>
                <a:spcPts val="1600"/>
              </a:spcAft>
              <a:buNone/>
            </a:pPr>
            <a:endParaRPr sz="1200"/>
          </a:p>
        </p:txBody>
      </p:sp>
      <p:sp>
        <p:nvSpPr>
          <p:cNvPr id="214" name="Google Shape;214;p35"/>
          <p:cNvSpPr txBox="1"/>
          <p:nvPr/>
        </p:nvSpPr>
        <p:spPr>
          <a:xfrm>
            <a:off x="6729875" y="3569500"/>
            <a:ext cx="433800" cy="10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100">
                <a:latin typeface="Open Sans"/>
                <a:ea typeface="Open Sans"/>
                <a:cs typeface="Open Sans"/>
                <a:sym typeface="Open Sans"/>
              </a:rPr>
              <a:t>}</a:t>
            </a:r>
            <a:endParaRPr sz="6100">
              <a:latin typeface="Open Sans"/>
              <a:ea typeface="Open Sans"/>
              <a:cs typeface="Open Sans"/>
              <a:sym typeface="Open Sans"/>
            </a:endParaRPr>
          </a:p>
        </p:txBody>
      </p:sp>
      <p:sp>
        <p:nvSpPr>
          <p:cNvPr id="215" name="Google Shape;215;p35"/>
          <p:cNvSpPr txBox="1"/>
          <p:nvPr/>
        </p:nvSpPr>
        <p:spPr>
          <a:xfrm>
            <a:off x="7163675" y="3672150"/>
            <a:ext cx="1834200" cy="105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en" sz="1300">
                <a:latin typeface="Calibri"/>
                <a:ea typeface="Calibri"/>
                <a:cs typeface="Calibri"/>
                <a:sym typeface="Calibri"/>
              </a:rPr>
              <a:t>Requires practitioners to spend significant time on patient education</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range of treatments</a:t>
            </a:r>
            <a:endParaRPr/>
          </a:p>
        </p:txBody>
      </p:sp>
      <p:sp>
        <p:nvSpPr>
          <p:cNvPr id="221" name="Google Shape;221;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500"/>
              </a:spcBef>
              <a:spcAft>
                <a:spcPts val="0"/>
              </a:spcAft>
              <a:buClr>
                <a:srgbClr val="000000"/>
              </a:buClr>
              <a:buSzPts val="1800"/>
              <a:buFont typeface="Calibri"/>
              <a:buChar char="➢"/>
            </a:pPr>
            <a:r>
              <a:rPr lang="en">
                <a:solidFill>
                  <a:srgbClr val="000000"/>
                </a:solidFill>
                <a:latin typeface="Calibri"/>
                <a:ea typeface="Calibri"/>
                <a:cs typeface="Calibri"/>
                <a:sym typeface="Calibri"/>
              </a:rPr>
              <a:t>Treatments can be grouped in 3 categories:</a:t>
            </a:r>
            <a:endParaRPr>
              <a:solidFill>
                <a:srgbClr val="000000"/>
              </a:solidFill>
              <a:latin typeface="Calibri"/>
              <a:ea typeface="Calibri"/>
              <a:cs typeface="Calibri"/>
              <a:sym typeface="Calibri"/>
            </a:endParaRPr>
          </a:p>
          <a:p>
            <a:pPr marL="914400" lvl="0" indent="-342900" algn="just" rtl="0">
              <a:spcBef>
                <a:spcPts val="1000"/>
              </a:spcBef>
              <a:spcAft>
                <a:spcPts val="0"/>
              </a:spcAft>
              <a:buClr>
                <a:srgbClr val="000000"/>
              </a:buClr>
              <a:buSzPts val="1800"/>
              <a:buFont typeface="Calibri"/>
              <a:buAutoNum type="alphaLcParenR"/>
            </a:pPr>
            <a:r>
              <a:rPr lang="en">
                <a:solidFill>
                  <a:srgbClr val="000000"/>
                </a:solidFill>
                <a:latin typeface="Calibri"/>
                <a:ea typeface="Calibri"/>
                <a:cs typeface="Calibri"/>
                <a:sym typeface="Calibri"/>
              </a:rPr>
              <a:t>Conservative</a:t>
            </a:r>
            <a:endParaRPr>
              <a:solidFill>
                <a:srgbClr val="000000"/>
              </a:solidFill>
              <a:latin typeface="Calibri"/>
              <a:ea typeface="Calibri"/>
              <a:cs typeface="Calibri"/>
              <a:sym typeface="Calibri"/>
            </a:endParaRPr>
          </a:p>
          <a:p>
            <a:pPr marL="914400" lvl="0" indent="-342900" algn="just" rtl="0">
              <a:spcBef>
                <a:spcPts val="1000"/>
              </a:spcBef>
              <a:spcAft>
                <a:spcPts val="0"/>
              </a:spcAft>
              <a:buClr>
                <a:srgbClr val="000000"/>
              </a:buClr>
              <a:buSzPts val="1800"/>
              <a:buFont typeface="Calibri"/>
              <a:buAutoNum type="alphaLcParenR"/>
            </a:pPr>
            <a:r>
              <a:rPr lang="en">
                <a:solidFill>
                  <a:srgbClr val="000000"/>
                </a:solidFill>
                <a:latin typeface="Calibri"/>
                <a:ea typeface="Calibri"/>
                <a:cs typeface="Calibri"/>
                <a:sym typeface="Calibri"/>
              </a:rPr>
              <a:t>Office-based</a:t>
            </a:r>
            <a:endParaRPr>
              <a:solidFill>
                <a:srgbClr val="000000"/>
              </a:solidFill>
              <a:latin typeface="Calibri"/>
              <a:ea typeface="Calibri"/>
              <a:cs typeface="Calibri"/>
              <a:sym typeface="Calibri"/>
            </a:endParaRPr>
          </a:p>
          <a:p>
            <a:pPr marL="914400" lvl="0" indent="-342900" algn="just" rtl="0">
              <a:spcBef>
                <a:spcPts val="1000"/>
              </a:spcBef>
              <a:spcAft>
                <a:spcPts val="0"/>
              </a:spcAft>
              <a:buClr>
                <a:srgbClr val="000000"/>
              </a:buClr>
              <a:buSzPts val="1800"/>
              <a:buFont typeface="Calibri"/>
              <a:buAutoNum type="alphaLcParenR"/>
            </a:pPr>
            <a:r>
              <a:rPr lang="en">
                <a:solidFill>
                  <a:srgbClr val="000000"/>
                </a:solidFill>
                <a:latin typeface="Calibri"/>
                <a:ea typeface="Calibri"/>
                <a:cs typeface="Calibri"/>
                <a:sym typeface="Calibri"/>
              </a:rPr>
              <a:t>Surgical</a:t>
            </a:r>
            <a:endParaRPr>
              <a:solidFill>
                <a:srgbClr val="000000"/>
              </a:solidFill>
              <a:latin typeface="Calibri"/>
              <a:ea typeface="Calibri"/>
              <a:cs typeface="Calibri"/>
              <a:sym typeface="Calibri"/>
            </a:endParaRPr>
          </a:p>
          <a:p>
            <a:pPr marL="914400" lvl="0" indent="0" algn="just" rtl="0">
              <a:spcBef>
                <a:spcPts val="1000"/>
              </a:spcBef>
              <a:spcAft>
                <a:spcPts val="0"/>
              </a:spcAft>
              <a:buNone/>
            </a:pPr>
            <a:endParaRPr>
              <a:solidFill>
                <a:srgbClr val="000000"/>
              </a:solidFill>
              <a:latin typeface="Calibri"/>
              <a:ea typeface="Calibri"/>
              <a:cs typeface="Calibri"/>
              <a:sym typeface="Calibri"/>
            </a:endParaRPr>
          </a:p>
          <a:p>
            <a:pPr marL="457200" lvl="0" indent="-342900" algn="just" rtl="0">
              <a:spcBef>
                <a:spcPts val="500"/>
              </a:spcBef>
              <a:spcAft>
                <a:spcPts val="0"/>
              </a:spcAft>
              <a:buClr>
                <a:srgbClr val="000000"/>
              </a:buClr>
              <a:buSzPts val="1800"/>
              <a:buFont typeface="Calibri"/>
              <a:buChar char="➢"/>
            </a:pPr>
            <a:r>
              <a:rPr lang="en">
                <a:solidFill>
                  <a:srgbClr val="000000"/>
                </a:solidFill>
                <a:latin typeface="Calibri"/>
                <a:ea typeface="Calibri"/>
                <a:cs typeface="Calibri"/>
                <a:sym typeface="Calibri"/>
              </a:rPr>
              <a:t>Note: Treatment options should thoroughly be discussed with the patients, emphasizing the pros and cons of each</a:t>
            </a:r>
            <a:endParaRPr>
              <a:solidFill>
                <a:srgbClr val="000000"/>
              </a:solidFill>
              <a:latin typeface="Calibri"/>
              <a:ea typeface="Calibri"/>
              <a:cs typeface="Calibri"/>
              <a:sym typeface="Calibri"/>
            </a:endParaRPr>
          </a:p>
          <a:p>
            <a:pPr marL="0" lvl="0" indent="0" algn="l" rtl="0">
              <a:spcBef>
                <a:spcPts val="0"/>
              </a:spcBef>
              <a:spcAft>
                <a:spcPts val="160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457200" lvl="0" indent="-546100" algn="ctr" rtl="0">
              <a:spcBef>
                <a:spcPts val="0"/>
              </a:spcBef>
              <a:spcAft>
                <a:spcPts val="0"/>
              </a:spcAft>
              <a:buSzPts val="5000"/>
              <a:buAutoNum type="alphaLcParenR"/>
            </a:pPr>
            <a:r>
              <a:rPr lang="en" sz="5000"/>
              <a:t>Conservative treatment</a:t>
            </a:r>
            <a:endParaRPr sz="500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6625" y="2752282"/>
            <a:ext cx="21907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Conservative treatment</a:t>
            </a:r>
            <a:endParaRPr/>
          </a:p>
        </p:txBody>
      </p:sp>
      <p:sp>
        <p:nvSpPr>
          <p:cNvPr id="232" name="Google Shape;232;p38"/>
          <p:cNvSpPr txBox="1">
            <a:spLocks noGrp="1"/>
          </p:cNvSpPr>
          <p:nvPr>
            <p:ph type="body" idx="1"/>
          </p:nvPr>
        </p:nvSpPr>
        <p:spPr>
          <a:xfrm>
            <a:off x="311700" y="1266325"/>
            <a:ext cx="8520600" cy="37779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Conservative therapy is considered first-line treatment for symptomatic hemorrhoids.</a:t>
            </a:r>
            <a:endParaRPr>
              <a:solidFill>
                <a:srgbClr val="000000"/>
              </a:solidFill>
              <a:highlight>
                <a:srgbClr val="FFFFFF"/>
              </a:highlight>
              <a:latin typeface="Calibri"/>
              <a:ea typeface="Calibri"/>
              <a:cs typeface="Calibri"/>
              <a:sym typeface="Calibri"/>
            </a:endParaRPr>
          </a:p>
          <a:p>
            <a:pPr marL="457200" lvl="0" indent="0" algn="just" rtl="0">
              <a:spcBef>
                <a:spcPts val="0"/>
              </a:spcBef>
              <a:spcAft>
                <a:spcPts val="0"/>
              </a:spcAft>
              <a:buNone/>
            </a:pPr>
            <a:endParaRPr>
              <a:solidFill>
                <a:srgbClr val="000000"/>
              </a:solidFill>
              <a:highlight>
                <a:srgbClr val="FFFFFF"/>
              </a:highlight>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Aim of the conservative treatment is </a:t>
            </a:r>
            <a:endParaRPr>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softening the stool</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relieving pain</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correcting bad toileting habits</a:t>
            </a:r>
            <a:endParaRPr sz="1800">
              <a:solidFill>
                <a:srgbClr val="000000"/>
              </a:solidFill>
              <a:latin typeface="Calibri"/>
              <a:ea typeface="Calibri"/>
              <a:cs typeface="Calibri"/>
              <a:sym typeface="Calibri"/>
            </a:endParaRPr>
          </a:p>
          <a:p>
            <a:pPr marL="0" lvl="0" indent="0" algn="just" rtl="0">
              <a:spcBef>
                <a:spcPts val="1000"/>
              </a:spcBef>
              <a:spcAft>
                <a:spcPts val="1600"/>
              </a:spcAft>
              <a:buNone/>
            </a:pPr>
            <a:endParaRPr>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Conservative treatment options</a:t>
            </a:r>
            <a:endParaRPr/>
          </a:p>
        </p:txBody>
      </p:sp>
      <p:sp>
        <p:nvSpPr>
          <p:cNvPr id="238" name="Google Shape;238;p39"/>
          <p:cNvSpPr txBox="1">
            <a:spLocks noGrp="1"/>
          </p:cNvSpPr>
          <p:nvPr>
            <p:ph type="body" idx="1"/>
          </p:nvPr>
        </p:nvSpPr>
        <p:spPr>
          <a:xfrm>
            <a:off x="311700" y="1266325"/>
            <a:ext cx="8520600" cy="17703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AutoNum type="alphaUcPeriod"/>
            </a:pPr>
            <a:r>
              <a:rPr lang="en" b="1">
                <a:solidFill>
                  <a:srgbClr val="000000"/>
                </a:solidFill>
                <a:latin typeface="Calibri"/>
                <a:ea typeface="Calibri"/>
                <a:cs typeface="Calibri"/>
                <a:sym typeface="Calibri"/>
              </a:rPr>
              <a:t>Increasing fibre intake</a:t>
            </a:r>
            <a:r>
              <a:rPr lang="en">
                <a:solidFill>
                  <a:srgbClr val="000000"/>
                </a:solidFill>
                <a:latin typeface="Calibri"/>
                <a:ea typeface="Calibri"/>
                <a:cs typeface="Calibri"/>
                <a:sym typeface="Calibri"/>
              </a:rPr>
              <a:t> to &gt;25 g/day - </a:t>
            </a:r>
            <a:r>
              <a:rPr lang="en">
                <a:solidFill>
                  <a:srgbClr val="000000"/>
                </a:solidFill>
                <a:highlight>
                  <a:srgbClr val="FFFFFF"/>
                </a:highlight>
                <a:latin typeface="Calibri"/>
                <a:ea typeface="Calibri"/>
                <a:cs typeface="Calibri"/>
                <a:sym typeface="Calibri"/>
              </a:rPr>
              <a:t>decreases the shearing action of passing hard stool</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AutoNum type="alphaUcPeriod"/>
            </a:pPr>
            <a:r>
              <a:rPr lang="en" b="1">
                <a:solidFill>
                  <a:srgbClr val="000000"/>
                </a:solidFill>
                <a:latin typeface="Calibri"/>
                <a:ea typeface="Calibri"/>
                <a:cs typeface="Calibri"/>
                <a:sym typeface="Calibri"/>
              </a:rPr>
              <a:t>Fibre supplementation </a:t>
            </a:r>
            <a:r>
              <a:rPr lang="en">
                <a:solidFill>
                  <a:srgbClr val="000000"/>
                </a:solidFill>
                <a:highlight>
                  <a:srgbClr val="FFFFFF"/>
                </a:highlight>
                <a:latin typeface="Calibri"/>
                <a:ea typeface="Calibri"/>
                <a:cs typeface="Calibri"/>
                <a:sym typeface="Calibri"/>
              </a:rPr>
              <a:t> with psyllium, sterculia, or unprocessed bran decreased bleeding, pain, prolapse, and itching </a:t>
            </a:r>
            <a:endParaRPr>
              <a:solidFill>
                <a:srgbClr val="000000"/>
              </a:solidFill>
              <a:highlight>
                <a:srgbClr val="FFFFFF"/>
              </a:highlight>
              <a:latin typeface="Calibri"/>
              <a:ea typeface="Calibri"/>
              <a:cs typeface="Calibri"/>
              <a:sym typeface="Calibri"/>
            </a:endParaRPr>
          </a:p>
        </p:txBody>
      </p:sp>
      <p:sp>
        <p:nvSpPr>
          <p:cNvPr id="239" name="Google Shape;239;p39"/>
          <p:cNvSpPr txBox="1"/>
          <p:nvPr/>
        </p:nvSpPr>
        <p:spPr>
          <a:xfrm>
            <a:off x="5453350" y="4661050"/>
            <a:ext cx="3614400" cy="29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highlight>
                  <a:srgbClr val="FFFFFF"/>
                </a:highlight>
                <a:latin typeface="Calibri"/>
                <a:ea typeface="Calibri"/>
                <a:cs typeface="Calibri"/>
                <a:sym typeface="Calibri"/>
              </a:rPr>
              <a:t>Indian Journal of Clinical Practice, Vol. 25, No. 6, November 2014 </a:t>
            </a:r>
            <a:endParaRPr sz="1000" b="1"/>
          </a:p>
        </p:txBody>
      </p:sp>
      <p:sp>
        <p:nvSpPr>
          <p:cNvPr id="240" name="Google Shape;240;p39"/>
          <p:cNvSpPr txBox="1"/>
          <p:nvPr/>
        </p:nvSpPr>
        <p:spPr>
          <a:xfrm>
            <a:off x="443425" y="3282750"/>
            <a:ext cx="8257200" cy="968400"/>
          </a:xfrm>
          <a:prstGeom prst="rect">
            <a:avLst/>
          </a:prstGeom>
          <a:solidFill>
            <a:srgbClr val="FFD966"/>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800"/>
              </a:spcAft>
              <a:buNone/>
            </a:pPr>
            <a:r>
              <a:rPr lang="en" sz="1600" b="1">
                <a:highlight>
                  <a:srgbClr val="FFD966"/>
                </a:highlight>
                <a:latin typeface="Calibri"/>
                <a:ea typeface="Calibri"/>
                <a:cs typeface="Calibri"/>
                <a:sym typeface="Calibri"/>
              </a:rPr>
              <a:t>According to a meta-analysis of 7 randomized trials comparing fiber to nonfiber controls, fiber supplementation (7–20 g/d) reduced risk of persisting symptoms and bleeding by 50%. However, fiber intake did not improve symptoms of prolapse, pain, and itching.</a:t>
            </a:r>
            <a:endParaRPr sz="1800" b="1">
              <a:highlight>
                <a:srgbClr val="FFD966"/>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Conservative treatment options</a:t>
            </a:r>
            <a:endParaRPr/>
          </a:p>
        </p:txBody>
      </p:sp>
      <p:sp>
        <p:nvSpPr>
          <p:cNvPr id="246" name="Google Shape;246;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AutoNum type="alphaUcPeriod" startAt="3"/>
            </a:pPr>
            <a:r>
              <a:rPr lang="en" dirty="0">
                <a:solidFill>
                  <a:srgbClr val="000000"/>
                </a:solidFill>
                <a:highlight>
                  <a:srgbClr val="FFFFFF"/>
                </a:highlight>
                <a:latin typeface="Calibri"/>
                <a:ea typeface="Calibri"/>
                <a:cs typeface="Calibri"/>
                <a:sym typeface="Calibri"/>
              </a:rPr>
              <a:t>Together with </a:t>
            </a:r>
            <a:r>
              <a:rPr lang="en" b="1" dirty="0">
                <a:solidFill>
                  <a:srgbClr val="000000"/>
                </a:solidFill>
                <a:highlight>
                  <a:srgbClr val="FFFFFF"/>
                </a:highlight>
                <a:latin typeface="Calibri"/>
                <a:ea typeface="Calibri"/>
                <a:cs typeface="Calibri"/>
                <a:sym typeface="Calibri"/>
              </a:rPr>
              <a:t>increasing liquid intake, minimizing time on the toilet and evacuating soon after feeling the urge,</a:t>
            </a:r>
            <a:r>
              <a:rPr lang="en" dirty="0">
                <a:solidFill>
                  <a:srgbClr val="000000"/>
                </a:solidFill>
                <a:highlight>
                  <a:srgbClr val="FFFFFF"/>
                </a:highlight>
                <a:latin typeface="Calibri"/>
                <a:ea typeface="Calibri"/>
                <a:cs typeface="Calibri"/>
                <a:sym typeface="Calibri"/>
              </a:rPr>
              <a:t> these interventions are aimed at minimizing constipation and straining.</a:t>
            </a:r>
            <a:endParaRPr dirty="0">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AutoNum type="alphaUcPeriod" startAt="3"/>
            </a:pPr>
            <a:r>
              <a:rPr lang="en" b="1" dirty="0">
                <a:solidFill>
                  <a:srgbClr val="000000"/>
                </a:solidFill>
                <a:highlight>
                  <a:srgbClr val="FFFFFF"/>
                </a:highlight>
                <a:latin typeface="Calibri"/>
                <a:ea typeface="Calibri"/>
                <a:cs typeface="Calibri"/>
                <a:sym typeface="Calibri"/>
              </a:rPr>
              <a:t>Sitz bath</a:t>
            </a:r>
            <a:r>
              <a:rPr lang="en" dirty="0">
                <a:solidFill>
                  <a:srgbClr val="000000"/>
                </a:solidFill>
                <a:highlight>
                  <a:srgbClr val="FFFFFF"/>
                </a:highlight>
                <a:latin typeface="Calibri"/>
                <a:ea typeface="Calibri"/>
                <a:cs typeface="Calibri"/>
                <a:sym typeface="Calibri"/>
              </a:rPr>
              <a:t> (bathing in warm water) has a soothing effect on anal discomfort </a:t>
            </a:r>
            <a:r>
              <a:rPr lang="en" b="1" dirty="0">
                <a:solidFill>
                  <a:srgbClr val="000000"/>
                </a:solidFill>
                <a:highlight>
                  <a:srgbClr val="FFFFFF"/>
                </a:highlight>
                <a:latin typeface="Calibri"/>
                <a:ea typeface="Calibri"/>
                <a:cs typeface="Calibri"/>
                <a:sym typeface="Calibri"/>
              </a:rPr>
              <a:t>(review of studies found no benefit for various anorectal disorders, including hemorrhoids).</a:t>
            </a:r>
            <a:endParaRPr b="1" dirty="0">
              <a:solidFill>
                <a:srgbClr val="000000"/>
              </a:solidFill>
              <a:highlight>
                <a:srgbClr val="FFFFFF"/>
              </a:highlight>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AutoNum type="alphaUcPeriod" startAt="3"/>
            </a:pPr>
            <a:r>
              <a:rPr lang="en" b="1" dirty="0">
                <a:solidFill>
                  <a:srgbClr val="000000"/>
                </a:solidFill>
                <a:latin typeface="Calibri"/>
                <a:ea typeface="Calibri"/>
                <a:cs typeface="Calibri"/>
                <a:sym typeface="Calibri"/>
              </a:rPr>
              <a:t>Use of stool softeners - </a:t>
            </a:r>
            <a:r>
              <a:rPr lang="en" dirty="0">
                <a:solidFill>
                  <a:srgbClr val="000000"/>
                </a:solidFill>
                <a:highlight>
                  <a:srgbClr val="FFFFFF"/>
                </a:highlight>
                <a:latin typeface="Calibri"/>
                <a:ea typeface="Calibri"/>
                <a:cs typeface="Calibri"/>
                <a:sym typeface="Calibri"/>
              </a:rPr>
              <a:t>Polyethylene glycol is an osmotic laxative that softens stool by increasing the water content of stool.</a:t>
            </a:r>
            <a:endParaRPr dirty="0">
              <a:solidFill>
                <a:srgbClr val="000000"/>
              </a:solidFill>
              <a:highlight>
                <a:srgbClr val="FFFFFF"/>
              </a:highlight>
              <a:latin typeface="Calibri"/>
              <a:ea typeface="Calibri"/>
              <a:cs typeface="Calibri"/>
              <a:sym typeface="Calibri"/>
            </a:endParaRPr>
          </a:p>
        </p:txBody>
      </p:sp>
      <p:sp>
        <p:nvSpPr>
          <p:cNvPr id="247" name="Google Shape;247;p40"/>
          <p:cNvSpPr txBox="1"/>
          <p:nvPr/>
        </p:nvSpPr>
        <p:spPr>
          <a:xfrm>
            <a:off x="5453350" y="4661050"/>
            <a:ext cx="3614400" cy="29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highlight>
                  <a:srgbClr val="FFFFFF"/>
                </a:highlight>
                <a:latin typeface="Calibri"/>
                <a:ea typeface="Calibri"/>
                <a:cs typeface="Calibri"/>
                <a:sym typeface="Calibri"/>
              </a:rPr>
              <a:t>Indian Journal of Clinical Practice, Vol. 25, No. 6, November 2014 </a:t>
            </a:r>
            <a:endParaRPr sz="1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80" name="Google Shape;80;p15"/>
          <p:cNvSpPr txBox="1">
            <a:spLocks noGrp="1"/>
          </p:cNvSpPr>
          <p:nvPr>
            <p:ph type="body" idx="1"/>
          </p:nvPr>
        </p:nvSpPr>
        <p:spPr>
          <a:xfrm>
            <a:off x="311700" y="1266325"/>
            <a:ext cx="5838900" cy="3555000"/>
          </a:xfrm>
          <a:prstGeom prst="rect">
            <a:avLst/>
          </a:prstGeom>
        </p:spPr>
        <p:txBody>
          <a:bodyPr spcFirstLastPara="1" wrap="square" lIns="91425" tIns="91425" rIns="91425" bIns="91425" anchor="t" anchorCtr="0">
            <a:noAutofit/>
          </a:bodyPr>
          <a:lstStyle/>
          <a:p>
            <a:pPr marL="457200" lvl="0" indent="-342900" algn="just" rtl="0">
              <a:lnSpc>
                <a:spcPct val="115000"/>
              </a:lnSpc>
              <a:spcBef>
                <a:spcPts val="1200"/>
              </a:spcBef>
              <a:spcAft>
                <a:spcPts val="0"/>
              </a:spcAft>
              <a:buClr>
                <a:srgbClr val="000000"/>
              </a:buClr>
              <a:buSzPts val="1800"/>
              <a:buChar char="➢"/>
            </a:pPr>
            <a:r>
              <a:rPr lang="en">
                <a:solidFill>
                  <a:srgbClr val="000000"/>
                </a:solidFill>
                <a:latin typeface="Calibri"/>
                <a:ea typeface="Calibri"/>
                <a:cs typeface="Calibri"/>
                <a:sym typeface="Calibri"/>
              </a:rPr>
              <a:t>Hemorrhoids are distal prolapse of arteriovenous bundle, muscle fibers, and surrounding connective tissue as an envelope below dentate line in anal canal.</a:t>
            </a:r>
            <a:endParaRPr>
              <a:solidFill>
                <a:srgbClr val="000000"/>
              </a:solidFill>
              <a:latin typeface="Arial"/>
              <a:ea typeface="Arial"/>
              <a:cs typeface="Arial"/>
              <a:sym typeface="Arial"/>
            </a:endParaRPr>
          </a:p>
          <a:p>
            <a:pPr marL="457200" lvl="0" indent="-342900" algn="just" rtl="0">
              <a:lnSpc>
                <a:spcPct val="115000"/>
              </a:lnSpc>
              <a:spcBef>
                <a:spcPts val="1200"/>
              </a:spcBef>
              <a:spcAft>
                <a:spcPts val="0"/>
              </a:spcAft>
              <a:buClr>
                <a:srgbClr val="000000"/>
              </a:buClr>
              <a:buSzPts val="1800"/>
              <a:buChar char="➢"/>
            </a:pPr>
            <a:r>
              <a:rPr lang="en">
                <a:solidFill>
                  <a:srgbClr val="000000"/>
                </a:solidFill>
                <a:latin typeface="Calibri"/>
                <a:ea typeface="Calibri"/>
                <a:cs typeface="Calibri"/>
                <a:sym typeface="Calibri"/>
              </a:rPr>
              <a:t>Usually present with painless rectal bleeding.</a:t>
            </a:r>
            <a:endParaRPr>
              <a:solidFill>
                <a:srgbClr val="000000"/>
              </a:solidFill>
              <a:latin typeface="Arial"/>
              <a:ea typeface="Arial"/>
              <a:cs typeface="Arial"/>
              <a:sym typeface="Arial"/>
            </a:endParaRPr>
          </a:p>
          <a:p>
            <a:pPr marL="457200" lvl="0" indent="-342900" algn="just" rtl="0">
              <a:lnSpc>
                <a:spcPct val="115000"/>
              </a:lnSpc>
              <a:spcBef>
                <a:spcPts val="1200"/>
              </a:spcBef>
              <a:spcAft>
                <a:spcPts val="0"/>
              </a:spcAft>
              <a:buClr>
                <a:srgbClr val="000000"/>
              </a:buClr>
              <a:buSzPts val="1800"/>
              <a:buChar char="➢"/>
            </a:pPr>
            <a:r>
              <a:rPr lang="en">
                <a:solidFill>
                  <a:srgbClr val="000000"/>
                </a:solidFill>
                <a:latin typeface="Calibri"/>
                <a:ea typeface="Calibri"/>
                <a:cs typeface="Calibri"/>
                <a:sym typeface="Calibri"/>
              </a:rPr>
              <a:t>Common reason for office visits.</a:t>
            </a:r>
            <a:endParaRPr>
              <a:solidFill>
                <a:srgbClr val="000000"/>
              </a:solidFill>
              <a:latin typeface="Calibri"/>
              <a:ea typeface="Calibri"/>
              <a:cs typeface="Calibri"/>
              <a:sym typeface="Calibri"/>
            </a:endParaRPr>
          </a:p>
          <a:p>
            <a:pPr marL="457200" lvl="0" indent="-342900" algn="just" rtl="0">
              <a:lnSpc>
                <a:spcPct val="115000"/>
              </a:lnSpc>
              <a:spcBef>
                <a:spcPts val="1200"/>
              </a:spcBef>
              <a:spcAft>
                <a:spcPts val="0"/>
              </a:spcAft>
              <a:buClr>
                <a:srgbClr val="000000"/>
              </a:buClr>
              <a:buSzPts val="1800"/>
              <a:buChar char="➢"/>
            </a:pPr>
            <a:r>
              <a:rPr lang="en">
                <a:solidFill>
                  <a:srgbClr val="000000"/>
                </a:solidFill>
                <a:latin typeface="Calibri"/>
                <a:ea typeface="Calibri"/>
                <a:cs typeface="Calibri"/>
                <a:sym typeface="Calibri"/>
              </a:rPr>
              <a:t>Each patient is unique and treatment can be individualized according to every patients need.</a:t>
            </a:r>
            <a:endParaRPr>
              <a:solidFill>
                <a:srgbClr val="000000"/>
              </a:solidFill>
              <a:latin typeface="Calibri"/>
              <a:ea typeface="Calibri"/>
              <a:cs typeface="Calibri"/>
              <a:sym typeface="Calibri"/>
            </a:endParaRPr>
          </a:p>
          <a:p>
            <a:pPr marL="0" lvl="0" indent="0" algn="l" rtl="0">
              <a:lnSpc>
                <a:spcPct val="115000"/>
              </a:lnSpc>
              <a:spcBef>
                <a:spcPts val="1200"/>
              </a:spcBef>
              <a:spcAft>
                <a:spcPts val="1200"/>
              </a:spcAft>
              <a:buNone/>
            </a:pPr>
            <a:endParaRPr/>
          </a:p>
        </p:txBody>
      </p:sp>
      <p:pic>
        <p:nvPicPr>
          <p:cNvPr id="81" name="Google Shape;81;p15"/>
          <p:cNvPicPr preferRelativeResize="0"/>
          <p:nvPr/>
        </p:nvPicPr>
        <p:blipFill>
          <a:blip r:embed="rId3" cstate="email">
            <a:alphaModFix/>
          </a:blip>
          <a:stretch>
            <a:fillRect/>
          </a:stretch>
        </p:blipFill>
        <p:spPr>
          <a:xfrm>
            <a:off x="6383700" y="1732400"/>
            <a:ext cx="2539024" cy="2027849"/>
          </a:xfrm>
          <a:prstGeom prst="rect">
            <a:avLst/>
          </a:prstGeom>
          <a:noFill/>
          <a:ln>
            <a:noFill/>
          </a:ln>
        </p:spPr>
      </p:pic>
      <p:sp>
        <p:nvSpPr>
          <p:cNvPr id="5" name="Rectangle 4"/>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Conservative treatment options</a:t>
            </a:r>
            <a:endParaRPr/>
          </a:p>
        </p:txBody>
      </p:sp>
      <p:sp>
        <p:nvSpPr>
          <p:cNvPr id="253" name="Google Shape;253;p41"/>
          <p:cNvSpPr txBox="1">
            <a:spLocks noGrp="1"/>
          </p:cNvSpPr>
          <p:nvPr>
            <p:ph type="body" idx="1"/>
          </p:nvPr>
        </p:nvSpPr>
        <p:spPr>
          <a:xfrm>
            <a:off x="311700" y="1191894"/>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AutoNum type="alphaUcPeriod" startAt="6"/>
            </a:pPr>
            <a:r>
              <a:rPr lang="en" b="1" dirty="0">
                <a:solidFill>
                  <a:srgbClr val="000000"/>
                </a:solidFill>
                <a:highlight>
                  <a:srgbClr val="FFFFFF"/>
                </a:highlight>
                <a:latin typeface="Calibri"/>
                <a:ea typeface="Calibri"/>
                <a:cs typeface="Calibri"/>
                <a:sym typeface="Calibri"/>
              </a:rPr>
              <a:t>Supplements containing bioflavonoids </a:t>
            </a:r>
            <a:r>
              <a:rPr lang="en" b="1" dirty="0">
                <a:solidFill>
                  <a:srgbClr val="000000"/>
                </a:solidFill>
                <a:latin typeface="Calibri"/>
                <a:ea typeface="Calibri"/>
                <a:cs typeface="Calibri"/>
                <a:sym typeface="Calibri"/>
              </a:rPr>
              <a:t>e.g., diosmin, hesperidin, rutosides or</a:t>
            </a:r>
            <a:r>
              <a:rPr lang="en" dirty="0">
                <a:solidFill>
                  <a:srgbClr val="000000"/>
                </a:solidFill>
                <a:latin typeface="Calibri"/>
                <a:ea typeface="Calibri"/>
                <a:cs typeface="Calibri"/>
                <a:sym typeface="Calibri"/>
              </a:rPr>
              <a:t> </a:t>
            </a:r>
            <a:r>
              <a:rPr lang="en" b="1" dirty="0">
                <a:solidFill>
                  <a:srgbClr val="000000"/>
                </a:solidFill>
                <a:highlight>
                  <a:srgbClr val="FFFFFF"/>
                </a:highlight>
                <a:latin typeface="Calibri"/>
                <a:ea typeface="Calibri"/>
                <a:cs typeface="Calibri"/>
                <a:sym typeface="Calibri"/>
              </a:rPr>
              <a:t>venotonic agents, diosmin (a flavonoid),</a:t>
            </a:r>
            <a:r>
              <a:rPr lang="en" dirty="0">
                <a:solidFill>
                  <a:srgbClr val="000000"/>
                </a:solidFill>
                <a:highlight>
                  <a:srgbClr val="FFFFFF"/>
                </a:highlight>
                <a:latin typeface="Calibri"/>
                <a:ea typeface="Calibri"/>
                <a:cs typeface="Calibri"/>
                <a:sym typeface="Calibri"/>
              </a:rPr>
              <a:t> used in addition to other measures may </a:t>
            </a:r>
            <a:r>
              <a:rPr lang="en" dirty="0">
                <a:latin typeface="Calibri"/>
                <a:ea typeface="Calibri"/>
                <a:cs typeface="Calibri"/>
                <a:sym typeface="Calibri"/>
              </a:rPr>
              <a:t>decrease bleeding, pruritus, and fecal leakage, as well as </a:t>
            </a:r>
            <a:r>
              <a:rPr lang="en" dirty="0">
                <a:solidFill>
                  <a:srgbClr val="000000"/>
                </a:solidFill>
                <a:highlight>
                  <a:srgbClr val="FFFFFF"/>
                </a:highlight>
                <a:latin typeface="Calibri"/>
                <a:ea typeface="Calibri"/>
                <a:cs typeface="Calibri"/>
                <a:sym typeface="Calibri"/>
              </a:rPr>
              <a:t>improve overall symptoms. Venotonic injection at hemorrhoidal site is also possible but has a poor outcome. Also these bioflavonoids are not approved by U.S. FDA for </a:t>
            </a:r>
            <a:r>
              <a:rPr lang="en" dirty="0">
                <a:solidFill>
                  <a:srgbClr val="000000"/>
                </a:solidFill>
                <a:latin typeface="Calibri"/>
                <a:ea typeface="Calibri"/>
                <a:cs typeface="Calibri"/>
                <a:sym typeface="Calibri"/>
              </a:rPr>
              <a:t>hemorrhoid treatment.</a:t>
            </a:r>
          </a:p>
          <a:p>
            <a:pPr marL="457200" lvl="0" indent="-342900" algn="just" rtl="0">
              <a:spcBef>
                <a:spcPts val="0"/>
              </a:spcBef>
              <a:spcAft>
                <a:spcPts val="0"/>
              </a:spcAft>
              <a:buClr>
                <a:srgbClr val="000000"/>
              </a:buClr>
              <a:buSzPts val="1800"/>
              <a:buFont typeface="Calibri"/>
              <a:buAutoNum type="alphaUcPeriod" startAt="6"/>
            </a:pPr>
            <a:r>
              <a:rPr lang="en" b="1" dirty="0">
                <a:solidFill>
                  <a:srgbClr val="000000"/>
                </a:solidFill>
                <a:latin typeface="Calibri"/>
                <a:ea typeface="Calibri"/>
                <a:cs typeface="Calibri"/>
                <a:sym typeface="Calibri"/>
              </a:rPr>
              <a:t>Diosmin</a:t>
            </a:r>
            <a:r>
              <a:rPr lang="en" dirty="0">
                <a:solidFill>
                  <a:srgbClr val="000000"/>
                </a:solidFill>
                <a:latin typeface="Calibri"/>
                <a:ea typeface="Calibri"/>
                <a:cs typeface="Calibri"/>
                <a:sym typeface="Calibri"/>
              </a:rPr>
              <a:t> amongst flavonoids are the most well evidenced and studied in the medical management of hemorrhoids .</a:t>
            </a:r>
          </a:p>
          <a:p>
            <a:pPr marL="457200" lvl="0" indent="-342900" algn="just" rtl="0">
              <a:spcBef>
                <a:spcPts val="0"/>
              </a:spcBef>
              <a:spcAft>
                <a:spcPts val="0"/>
              </a:spcAft>
              <a:buClr>
                <a:srgbClr val="000000"/>
              </a:buClr>
              <a:buSzPts val="1800"/>
              <a:buFont typeface="Calibri"/>
              <a:buAutoNum type="alphaUcPeriod" startAt="6"/>
            </a:pPr>
            <a:r>
              <a:rPr lang="en" dirty="0">
                <a:solidFill>
                  <a:srgbClr val="000000"/>
                </a:solidFill>
                <a:latin typeface="Calibri"/>
                <a:ea typeface="Calibri"/>
                <a:cs typeface="Calibri"/>
                <a:sym typeface="Calibri"/>
              </a:rPr>
              <a:t>Synthetic drugs like </a:t>
            </a:r>
            <a:r>
              <a:rPr lang="en" b="1" dirty="0">
                <a:solidFill>
                  <a:srgbClr val="000000"/>
                </a:solidFill>
                <a:latin typeface="Calibri"/>
                <a:ea typeface="Calibri"/>
                <a:cs typeface="Calibri"/>
                <a:sym typeface="Calibri"/>
              </a:rPr>
              <a:t>calcium dobesilate </a:t>
            </a:r>
            <a:r>
              <a:rPr lang="en" dirty="0">
                <a:solidFill>
                  <a:srgbClr val="000000"/>
                </a:solidFill>
                <a:latin typeface="Calibri"/>
                <a:ea typeface="Calibri"/>
                <a:cs typeface="Calibri"/>
                <a:sym typeface="Calibri"/>
              </a:rPr>
              <a:t>too are used in hemorrhoids </a:t>
            </a:r>
            <a:endParaRPr dirty="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AutoNum type="alphaUcPeriod" startAt="6"/>
            </a:pPr>
            <a:r>
              <a:rPr lang="en" dirty="0">
                <a:solidFill>
                  <a:srgbClr val="000000"/>
                </a:solidFill>
                <a:highlight>
                  <a:srgbClr val="FFFFFF"/>
                </a:highlight>
                <a:latin typeface="Calibri"/>
                <a:ea typeface="Calibri"/>
                <a:cs typeface="Calibri"/>
                <a:sym typeface="Calibri"/>
              </a:rPr>
              <a:t>For quick relief of symptoms </a:t>
            </a:r>
            <a:r>
              <a:rPr lang="en" b="1" dirty="0">
                <a:solidFill>
                  <a:srgbClr val="000000"/>
                </a:solidFill>
                <a:highlight>
                  <a:srgbClr val="FFFFFF"/>
                </a:highlight>
                <a:latin typeface="Calibri"/>
                <a:ea typeface="Calibri"/>
                <a:cs typeface="Calibri"/>
                <a:sym typeface="Calibri"/>
              </a:rPr>
              <a:t>topical agents containing local anesthetics, steroids, astringents and/or antiseptics </a:t>
            </a:r>
            <a:r>
              <a:rPr lang="en" dirty="0">
                <a:solidFill>
                  <a:srgbClr val="000000"/>
                </a:solidFill>
                <a:highlight>
                  <a:srgbClr val="FFFFFF"/>
                </a:highlight>
                <a:latin typeface="Calibri"/>
                <a:ea typeface="Calibri"/>
                <a:cs typeface="Calibri"/>
                <a:sym typeface="Calibri"/>
              </a:rPr>
              <a:t>may be satisfactory, but prolonged application may induce maceration and allergy. </a:t>
            </a:r>
            <a:endParaRPr dirty="0">
              <a:solidFill>
                <a:srgbClr val="000000"/>
              </a:solidFill>
              <a:highlight>
                <a:srgbClr val="FFFFFF"/>
              </a:highlight>
              <a:latin typeface="Calibri"/>
              <a:ea typeface="Calibri"/>
              <a:cs typeface="Calibri"/>
              <a:sym typeface="Calibri"/>
            </a:endParaRPr>
          </a:p>
          <a:p>
            <a:pPr marL="457200" lvl="0" indent="0" algn="just" rtl="0">
              <a:spcBef>
                <a:spcPts val="1600"/>
              </a:spcBef>
              <a:spcAft>
                <a:spcPts val="1600"/>
              </a:spcAft>
              <a:buNone/>
            </a:pPr>
            <a:endParaRPr dirty="0">
              <a:solidFill>
                <a:srgbClr val="000000"/>
              </a:solidFill>
              <a:highlight>
                <a:srgbClr val="FFFFFF"/>
              </a:highlight>
              <a:latin typeface="Calibri"/>
              <a:ea typeface="Calibri"/>
              <a:cs typeface="Calibri"/>
              <a:sym typeface="Calibri"/>
            </a:endParaRPr>
          </a:p>
        </p:txBody>
      </p:sp>
      <p:sp>
        <p:nvSpPr>
          <p:cNvPr id="254" name="Google Shape;254;p41"/>
          <p:cNvSpPr txBox="1"/>
          <p:nvPr/>
        </p:nvSpPr>
        <p:spPr>
          <a:xfrm>
            <a:off x="6246575" y="4721425"/>
            <a:ext cx="28137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highlight>
                  <a:srgbClr val="FFFFFF"/>
                </a:highlight>
                <a:latin typeface="Calibri"/>
                <a:ea typeface="Calibri"/>
                <a:cs typeface="Calibri"/>
                <a:sym typeface="Calibri"/>
              </a:rPr>
              <a:t>https://www.ncbi.nlm.nih.gov/books/NBK500009/</a:t>
            </a:r>
            <a:endParaRPr sz="1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Conservative treatment options</a:t>
            </a:r>
            <a:endParaRPr/>
          </a:p>
        </p:txBody>
      </p:sp>
      <p:sp>
        <p:nvSpPr>
          <p:cNvPr id="260" name="Google Shape;260;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AutoNum type="alphaUcPeriod" startAt="8"/>
            </a:pPr>
            <a:r>
              <a:rPr lang="en" dirty="0">
                <a:solidFill>
                  <a:srgbClr val="000000"/>
                </a:solidFill>
                <a:highlight>
                  <a:srgbClr val="FFFFFF"/>
                </a:highlight>
                <a:latin typeface="Calibri"/>
                <a:ea typeface="Calibri"/>
                <a:cs typeface="Calibri"/>
                <a:sym typeface="Calibri"/>
              </a:rPr>
              <a:t>Over the counter </a:t>
            </a:r>
            <a:r>
              <a:rPr lang="en" dirty="0">
                <a:solidFill>
                  <a:srgbClr val="000000"/>
                </a:solidFill>
                <a:latin typeface="Calibri"/>
                <a:ea typeface="Calibri"/>
                <a:cs typeface="Calibri"/>
                <a:sym typeface="Calibri"/>
              </a:rPr>
              <a:t>remedies may provide temporary relief, but long term safety and efficacy is not known e.g. </a:t>
            </a:r>
            <a:r>
              <a:rPr lang="en" b="1" dirty="0">
                <a:solidFill>
                  <a:srgbClr val="000000"/>
                </a:solidFill>
                <a:latin typeface="Calibri"/>
                <a:ea typeface="Calibri"/>
                <a:cs typeface="Calibri"/>
                <a:sym typeface="Calibri"/>
              </a:rPr>
              <a:t>protectants (zinc oxide), decongestants (phenylephrine).</a:t>
            </a:r>
            <a:endParaRPr b="1" dirty="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AutoNum type="alphaUcPeriod" startAt="8"/>
            </a:pPr>
            <a:r>
              <a:rPr lang="en" dirty="0">
                <a:solidFill>
                  <a:srgbClr val="000000"/>
                </a:solidFill>
                <a:latin typeface="Calibri"/>
                <a:ea typeface="Calibri"/>
                <a:cs typeface="Calibri"/>
                <a:sym typeface="Calibri"/>
              </a:rPr>
              <a:t>Prescription therapies may also be part of firstline treatment e.g. </a:t>
            </a:r>
            <a:r>
              <a:rPr lang="en" b="1" dirty="0">
                <a:solidFill>
                  <a:srgbClr val="000000"/>
                </a:solidFill>
                <a:latin typeface="Calibri"/>
                <a:ea typeface="Calibri"/>
                <a:cs typeface="Calibri"/>
                <a:sym typeface="Calibri"/>
              </a:rPr>
              <a:t>topical nitroglycerin as a 0.4% ointment </a:t>
            </a:r>
            <a:r>
              <a:rPr lang="en" dirty="0">
                <a:solidFill>
                  <a:srgbClr val="000000"/>
                </a:solidFill>
                <a:latin typeface="Calibri"/>
                <a:ea typeface="Calibri"/>
                <a:cs typeface="Calibri"/>
                <a:sym typeface="Calibri"/>
              </a:rPr>
              <a:t>decreases rectal pain caused by thrombosed hemorrhoids, although is more commonly used for anal fissures, </a:t>
            </a:r>
            <a:r>
              <a:rPr lang="en" b="1" dirty="0">
                <a:solidFill>
                  <a:srgbClr val="000000"/>
                </a:solidFill>
                <a:latin typeface="Calibri"/>
                <a:ea typeface="Calibri"/>
                <a:cs typeface="Calibri"/>
                <a:sym typeface="Calibri"/>
              </a:rPr>
              <a:t>topical nifedipine </a:t>
            </a:r>
            <a:r>
              <a:rPr lang="en" dirty="0">
                <a:solidFill>
                  <a:srgbClr val="000000"/>
                </a:solidFill>
                <a:latin typeface="Calibri"/>
                <a:ea typeface="Calibri"/>
                <a:cs typeface="Calibri"/>
                <a:sym typeface="Calibri"/>
              </a:rPr>
              <a:t>also is effective for pain relief, </a:t>
            </a:r>
            <a:r>
              <a:rPr lang="en" b="1" dirty="0">
                <a:solidFill>
                  <a:srgbClr val="000000"/>
                </a:solidFill>
                <a:latin typeface="Calibri"/>
                <a:ea typeface="Calibri"/>
                <a:cs typeface="Calibri"/>
                <a:sym typeface="Calibri"/>
              </a:rPr>
              <a:t>single injection of botulinum toxin</a:t>
            </a:r>
            <a:r>
              <a:rPr lang="en" dirty="0">
                <a:solidFill>
                  <a:srgbClr val="000000"/>
                </a:solidFill>
                <a:latin typeface="Calibri"/>
                <a:ea typeface="Calibri"/>
                <a:cs typeface="Calibri"/>
                <a:sym typeface="Calibri"/>
              </a:rPr>
              <a:t> into anal sphincter effectively decreases pain of thrombosed external hemorrhoids.</a:t>
            </a:r>
            <a:endParaRPr dirty="0">
              <a:solidFill>
                <a:srgbClr val="000000"/>
              </a:solidFill>
              <a:latin typeface="Calibri"/>
              <a:ea typeface="Calibri"/>
              <a:cs typeface="Calibri"/>
              <a:sym typeface="Calibri"/>
            </a:endParaRPr>
          </a:p>
          <a:p>
            <a:pPr marL="0" lvl="0" indent="0" algn="just" rtl="0">
              <a:spcBef>
                <a:spcPts val="1600"/>
              </a:spcBef>
              <a:spcAft>
                <a:spcPts val="1600"/>
              </a:spcAft>
              <a:buNone/>
            </a:pPr>
            <a:endParaRPr dirty="0">
              <a:solidFill>
                <a:srgbClr val="000000"/>
              </a:solidFill>
            </a:endParaRPr>
          </a:p>
        </p:txBody>
      </p:sp>
      <p:sp>
        <p:nvSpPr>
          <p:cNvPr id="261" name="Google Shape;261;p42"/>
          <p:cNvSpPr txBox="1"/>
          <p:nvPr/>
        </p:nvSpPr>
        <p:spPr>
          <a:xfrm>
            <a:off x="-8725" y="4631425"/>
            <a:ext cx="9144000" cy="444900"/>
          </a:xfrm>
          <a:prstGeom prst="rect">
            <a:avLst/>
          </a:prstGeom>
          <a:solidFill>
            <a:srgbClr val="FFD966"/>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b="1">
                <a:highlight>
                  <a:srgbClr val="FFD966"/>
                </a:highlight>
                <a:latin typeface="Calibri"/>
                <a:ea typeface="Calibri"/>
                <a:cs typeface="Calibri"/>
                <a:sym typeface="Calibri"/>
              </a:rPr>
              <a:t>Conservative management is sufficient to improve or resolve symptoms in many patients</a:t>
            </a:r>
            <a:endParaRPr sz="1800" b="1">
              <a:highlight>
                <a:srgbClr val="FFD966"/>
              </a:highlight>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Phlebotonics</a:t>
            </a:r>
            <a:r>
              <a:rPr lang="en-IN" dirty="0"/>
              <a:t> in </a:t>
            </a:r>
            <a:r>
              <a:rPr lang="en-IN" dirty="0" err="1"/>
              <a:t>Hemorrhoid</a:t>
            </a:r>
            <a:r>
              <a:rPr lang="en-IN" dirty="0"/>
              <a:t> </a:t>
            </a:r>
          </a:p>
        </p:txBody>
      </p:sp>
      <p:sp>
        <p:nvSpPr>
          <p:cNvPr id="3" name="Text Placeholder 2"/>
          <p:cNvSpPr>
            <a:spLocks noGrp="1"/>
          </p:cNvSpPr>
          <p:nvPr>
            <p:ph type="body" idx="1"/>
          </p:nvPr>
        </p:nvSpPr>
        <p:spPr/>
        <p:txBody>
          <a:bodyPr/>
          <a:lstStyle/>
          <a:p>
            <a:pPr>
              <a:buFont typeface="Wingdings" pitchFamily="2" charset="2"/>
              <a:buChar char="q"/>
            </a:pPr>
            <a:r>
              <a:rPr lang="en-IN" dirty="0">
                <a:solidFill>
                  <a:schemeClr val="bg2">
                    <a:lumMod val="50000"/>
                  </a:schemeClr>
                </a:solidFill>
                <a:latin typeface="Calibri" pitchFamily="34" charset="0"/>
              </a:rPr>
              <a:t>Widely used in the medical management  </a:t>
            </a:r>
          </a:p>
          <a:p>
            <a:pPr>
              <a:buFont typeface="Wingdings" pitchFamily="2" charset="2"/>
              <a:buChar char="q"/>
            </a:pPr>
            <a:r>
              <a:rPr lang="en-IN" dirty="0">
                <a:solidFill>
                  <a:schemeClr val="bg2">
                    <a:lumMod val="50000"/>
                  </a:schemeClr>
                </a:solidFill>
                <a:latin typeface="Calibri" pitchFamily="34" charset="0"/>
              </a:rPr>
              <a:t>Supportive therapy with office and surgical procedures</a:t>
            </a:r>
          </a:p>
          <a:p>
            <a:pPr>
              <a:buFont typeface="Wingdings" pitchFamily="2" charset="2"/>
              <a:buChar char="q"/>
            </a:pPr>
            <a:r>
              <a:rPr lang="en-IN" dirty="0" err="1">
                <a:solidFill>
                  <a:schemeClr val="bg2">
                    <a:lumMod val="50000"/>
                  </a:schemeClr>
                </a:solidFill>
                <a:latin typeface="Calibri" pitchFamily="34" charset="0"/>
              </a:rPr>
              <a:t>Flavonoids</a:t>
            </a:r>
            <a:r>
              <a:rPr lang="en-IN" dirty="0">
                <a:solidFill>
                  <a:schemeClr val="bg2">
                    <a:lumMod val="50000"/>
                  </a:schemeClr>
                </a:solidFill>
                <a:latin typeface="Calibri" pitchFamily="34" charset="0"/>
              </a:rPr>
              <a:t> are the most common </a:t>
            </a:r>
            <a:r>
              <a:rPr lang="en-IN" dirty="0" err="1">
                <a:solidFill>
                  <a:schemeClr val="bg2">
                    <a:lumMod val="50000"/>
                  </a:schemeClr>
                </a:solidFill>
                <a:latin typeface="Calibri" pitchFamily="34" charset="0"/>
              </a:rPr>
              <a:t>phlebotonic</a:t>
            </a:r>
            <a:r>
              <a:rPr lang="en-IN" dirty="0">
                <a:solidFill>
                  <a:schemeClr val="bg2">
                    <a:lumMod val="50000"/>
                  </a:schemeClr>
                </a:solidFill>
                <a:latin typeface="Calibri" pitchFamily="34" charset="0"/>
              </a:rPr>
              <a:t> agent used for treating </a:t>
            </a:r>
            <a:r>
              <a:rPr lang="en-IN" dirty="0" err="1">
                <a:solidFill>
                  <a:schemeClr val="bg2">
                    <a:lumMod val="50000"/>
                  </a:schemeClr>
                </a:solidFill>
                <a:latin typeface="Calibri" pitchFamily="34" charset="0"/>
              </a:rPr>
              <a:t>hemorrhoids</a:t>
            </a:r>
            <a:r>
              <a:rPr lang="en-IN" dirty="0">
                <a:solidFill>
                  <a:schemeClr val="bg2">
                    <a:lumMod val="50000"/>
                  </a:schemeClr>
                </a:solidFill>
                <a:latin typeface="Calibri" pitchFamily="34" charset="0"/>
              </a:rPr>
              <a:t>. </a:t>
            </a:r>
          </a:p>
          <a:p>
            <a:pPr>
              <a:buFont typeface="Wingdings" pitchFamily="2" charset="2"/>
              <a:buChar char="q"/>
            </a:pPr>
            <a:r>
              <a:rPr lang="en-IN" dirty="0" err="1">
                <a:solidFill>
                  <a:schemeClr val="bg2">
                    <a:lumMod val="50000"/>
                  </a:schemeClr>
                </a:solidFill>
                <a:latin typeface="Calibri" pitchFamily="34" charset="0"/>
              </a:rPr>
              <a:t>Flavonoids</a:t>
            </a:r>
            <a:r>
              <a:rPr lang="en-IN" dirty="0">
                <a:solidFill>
                  <a:schemeClr val="bg2">
                    <a:lumMod val="50000"/>
                  </a:schemeClr>
                </a:solidFill>
                <a:latin typeface="Calibri" pitchFamily="34" charset="0"/>
              </a:rPr>
              <a:t> could increase vascular tone, reduce venous capacity, decrease capillary permeability, facilitate lymphatic drainage and has anti-inflammatory. effects</a:t>
            </a:r>
          </a:p>
          <a:p>
            <a:pPr>
              <a:buFont typeface="Wingdings" pitchFamily="2" charset="2"/>
              <a:buChar char="q"/>
            </a:pPr>
            <a:r>
              <a:rPr lang="en-IN" dirty="0">
                <a:solidFill>
                  <a:schemeClr val="bg2">
                    <a:lumMod val="50000"/>
                  </a:schemeClr>
                </a:solidFill>
                <a:latin typeface="Calibri" pitchFamily="34" charset="0"/>
              </a:rPr>
              <a:t>A large meta-analysis of </a:t>
            </a:r>
            <a:r>
              <a:rPr lang="en-IN" dirty="0" err="1">
                <a:solidFill>
                  <a:schemeClr val="bg2">
                    <a:lumMod val="50000"/>
                  </a:schemeClr>
                </a:solidFill>
                <a:latin typeface="Calibri" pitchFamily="34" charset="0"/>
              </a:rPr>
              <a:t>phlebotonics</a:t>
            </a:r>
            <a:r>
              <a:rPr lang="en-IN" dirty="0">
                <a:solidFill>
                  <a:schemeClr val="bg2">
                    <a:lumMod val="50000"/>
                  </a:schemeClr>
                </a:solidFill>
                <a:latin typeface="Calibri" pitchFamily="34" charset="0"/>
              </a:rPr>
              <a:t> for </a:t>
            </a:r>
            <a:r>
              <a:rPr lang="en-IN" dirty="0" err="1">
                <a:solidFill>
                  <a:schemeClr val="bg2">
                    <a:lumMod val="50000"/>
                  </a:schemeClr>
                </a:solidFill>
                <a:latin typeface="Calibri" pitchFamily="34" charset="0"/>
              </a:rPr>
              <a:t>hemorrhoids</a:t>
            </a:r>
            <a:r>
              <a:rPr lang="en-IN" dirty="0">
                <a:solidFill>
                  <a:schemeClr val="bg2">
                    <a:lumMod val="50000"/>
                  </a:schemeClr>
                </a:solidFill>
                <a:latin typeface="Calibri" pitchFamily="34" charset="0"/>
              </a:rPr>
              <a:t> in 2012 showed that </a:t>
            </a:r>
            <a:r>
              <a:rPr lang="en-IN" dirty="0" err="1">
                <a:solidFill>
                  <a:schemeClr val="bg2">
                    <a:lumMod val="50000"/>
                  </a:schemeClr>
                </a:solidFill>
                <a:latin typeface="Calibri" pitchFamily="34" charset="0"/>
              </a:rPr>
              <a:t>phlebotonics</a:t>
            </a:r>
            <a:r>
              <a:rPr lang="en-IN" dirty="0">
                <a:solidFill>
                  <a:schemeClr val="bg2">
                    <a:lumMod val="50000"/>
                  </a:schemeClr>
                </a:solidFill>
                <a:latin typeface="Calibri" pitchFamily="34" charset="0"/>
              </a:rPr>
              <a:t> had significant beneficial effects on bleeding, </a:t>
            </a:r>
            <a:r>
              <a:rPr lang="en-IN" dirty="0" err="1">
                <a:solidFill>
                  <a:schemeClr val="bg2">
                    <a:lumMod val="50000"/>
                  </a:schemeClr>
                </a:solidFill>
                <a:latin typeface="Calibri" pitchFamily="34" charset="0"/>
              </a:rPr>
              <a:t>pruritus</a:t>
            </a:r>
            <a:r>
              <a:rPr lang="en-IN" dirty="0">
                <a:solidFill>
                  <a:schemeClr val="bg2">
                    <a:lumMod val="50000"/>
                  </a:schemeClr>
                </a:solidFill>
                <a:latin typeface="Calibri" pitchFamily="34" charset="0"/>
              </a:rPr>
              <a:t>, discharge and overall symptom improvement. </a:t>
            </a:r>
          </a:p>
          <a:p>
            <a:pPr>
              <a:buFont typeface="Wingdings" pitchFamily="2" charset="2"/>
              <a:buChar char="q"/>
            </a:pPr>
            <a:r>
              <a:rPr lang="en-IN" dirty="0" err="1">
                <a:solidFill>
                  <a:schemeClr val="bg2">
                    <a:lumMod val="50000"/>
                  </a:schemeClr>
                </a:solidFill>
                <a:latin typeface="Calibri" pitchFamily="34" charset="0"/>
              </a:rPr>
              <a:t>Phlebotonics</a:t>
            </a:r>
            <a:r>
              <a:rPr lang="en-IN" dirty="0">
                <a:solidFill>
                  <a:schemeClr val="bg2">
                    <a:lumMod val="50000"/>
                  </a:schemeClr>
                </a:solidFill>
                <a:latin typeface="Calibri" pitchFamily="34" charset="0"/>
              </a:rPr>
              <a:t> also alleviated post-</a:t>
            </a:r>
            <a:r>
              <a:rPr lang="en-IN" dirty="0" err="1">
                <a:solidFill>
                  <a:schemeClr val="bg2">
                    <a:lumMod val="50000"/>
                  </a:schemeClr>
                </a:solidFill>
                <a:latin typeface="Calibri" pitchFamily="34" charset="0"/>
              </a:rPr>
              <a:t>hemorrhoidectomy</a:t>
            </a:r>
            <a:r>
              <a:rPr lang="en-IN" dirty="0">
                <a:solidFill>
                  <a:schemeClr val="bg2">
                    <a:lumMod val="50000"/>
                  </a:schemeClr>
                </a:solidFill>
                <a:latin typeface="Calibri" pitchFamily="34" charset="0"/>
              </a:rPr>
              <a:t> symptoms </a:t>
            </a:r>
          </a:p>
          <a:p>
            <a:pPr>
              <a:buFont typeface="Wingdings" pitchFamily="2" charset="2"/>
              <a:buChar char="q"/>
            </a:pPr>
            <a:r>
              <a:rPr lang="en-IN" sz="2000" b="1" dirty="0" err="1">
                <a:solidFill>
                  <a:schemeClr val="bg2">
                    <a:lumMod val="50000"/>
                  </a:schemeClr>
                </a:solidFill>
                <a:latin typeface="Calibri" pitchFamily="34" charset="0"/>
              </a:rPr>
              <a:t>Diosmin</a:t>
            </a:r>
            <a:r>
              <a:rPr lang="en-IN" sz="2000" b="1" dirty="0">
                <a:solidFill>
                  <a:schemeClr val="bg2">
                    <a:lumMod val="50000"/>
                  </a:schemeClr>
                </a:solidFill>
                <a:latin typeface="Calibri" pitchFamily="34" charset="0"/>
              </a:rPr>
              <a:t> is one of the most well studied in clinical trials </a:t>
            </a:r>
          </a:p>
          <a:p>
            <a:pPr>
              <a:buNone/>
            </a:pPr>
            <a:endParaRPr lang="en-IN" dirty="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b) Office-based treatments</a:t>
            </a:r>
            <a:endParaRPr sz="5000"/>
          </a:p>
        </p:txBody>
      </p:sp>
      <p:pic>
        <p:nvPicPr>
          <p:cNvPr id="3074" name="Picture 2" descr="Haemorrhoids Treatment Treatment : GetWellGo - India's Best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48122" y="2796141"/>
            <a:ext cx="3932078" cy="2211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Office based treatments</a:t>
            </a:r>
            <a:endParaRPr/>
          </a:p>
        </p:txBody>
      </p:sp>
      <p:sp>
        <p:nvSpPr>
          <p:cNvPr id="272" name="Google Shape;272;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Commonly used office-based treatments are</a:t>
            </a:r>
            <a:endParaRPr dirty="0">
              <a:solidFill>
                <a:srgbClr val="000000"/>
              </a:solidFill>
              <a:latin typeface="Calibri"/>
              <a:ea typeface="Calibri"/>
              <a:cs typeface="Calibri"/>
              <a:sym typeface="Calibri"/>
            </a:endParaRPr>
          </a:p>
          <a:p>
            <a:pPr marL="914400" lvl="1" indent="-342900" algn="just" rtl="0">
              <a:lnSpc>
                <a:spcPct val="100000"/>
              </a:lnSpc>
              <a:spcBef>
                <a:spcPts val="1000"/>
              </a:spcBef>
              <a:spcAft>
                <a:spcPts val="0"/>
              </a:spcAft>
              <a:buClr>
                <a:srgbClr val="000000"/>
              </a:buClr>
              <a:buSzPts val="1800"/>
              <a:buFont typeface="Calibri"/>
              <a:buAutoNum type="alphaLcPeriod"/>
            </a:pPr>
            <a:r>
              <a:rPr lang="en" sz="1800" dirty="0">
                <a:solidFill>
                  <a:srgbClr val="000000"/>
                </a:solidFill>
                <a:latin typeface="Calibri"/>
                <a:ea typeface="Calibri"/>
                <a:cs typeface="Calibri"/>
                <a:sym typeface="Calibri"/>
              </a:rPr>
              <a:t>Rubber band ligation</a:t>
            </a:r>
            <a:endParaRPr sz="1800" dirty="0">
              <a:solidFill>
                <a:srgbClr val="000000"/>
              </a:solidFill>
              <a:latin typeface="Calibri"/>
              <a:ea typeface="Calibri"/>
              <a:cs typeface="Calibri"/>
              <a:sym typeface="Calibri"/>
            </a:endParaRPr>
          </a:p>
          <a:p>
            <a:pPr marL="914400" lvl="1" indent="-342900" algn="just" rtl="0">
              <a:lnSpc>
                <a:spcPct val="100000"/>
              </a:lnSpc>
              <a:spcBef>
                <a:spcPts val="1000"/>
              </a:spcBef>
              <a:spcAft>
                <a:spcPts val="0"/>
              </a:spcAft>
              <a:buClr>
                <a:srgbClr val="000000"/>
              </a:buClr>
              <a:buSzPts val="1800"/>
              <a:buFont typeface="Calibri"/>
              <a:buAutoNum type="alphaLcPeriod"/>
            </a:pPr>
            <a:r>
              <a:rPr lang="en" sz="1800" dirty="0">
                <a:solidFill>
                  <a:srgbClr val="000000"/>
                </a:solidFill>
                <a:latin typeface="Calibri"/>
                <a:ea typeface="Calibri"/>
                <a:cs typeface="Calibri"/>
                <a:sym typeface="Calibri"/>
              </a:rPr>
              <a:t>Infrared photocoagulation</a:t>
            </a:r>
            <a:endParaRPr sz="1800" dirty="0">
              <a:solidFill>
                <a:srgbClr val="000000"/>
              </a:solidFill>
              <a:latin typeface="Calibri"/>
              <a:ea typeface="Calibri"/>
              <a:cs typeface="Calibri"/>
              <a:sym typeface="Calibri"/>
            </a:endParaRPr>
          </a:p>
          <a:p>
            <a:pPr marL="914400" lvl="1" indent="-342900" algn="just" rtl="0">
              <a:spcBef>
                <a:spcPts val="1000"/>
              </a:spcBef>
              <a:spcAft>
                <a:spcPts val="0"/>
              </a:spcAft>
              <a:buClr>
                <a:srgbClr val="000000"/>
              </a:buClr>
              <a:buSzPts val="1800"/>
              <a:buFont typeface="Calibri"/>
              <a:buAutoNum type="alphaLcPeriod"/>
            </a:pPr>
            <a:r>
              <a:rPr lang="en" sz="1800" dirty="0">
                <a:solidFill>
                  <a:srgbClr val="000000"/>
                </a:solidFill>
                <a:latin typeface="Calibri"/>
                <a:ea typeface="Calibri"/>
                <a:cs typeface="Calibri"/>
                <a:sym typeface="Calibri"/>
              </a:rPr>
              <a:t>Sclerotherapy</a:t>
            </a:r>
            <a:endParaRPr sz="1800" dirty="0">
              <a:solidFill>
                <a:srgbClr val="000000"/>
              </a:solidFill>
              <a:latin typeface="Calibri"/>
              <a:ea typeface="Calibri"/>
              <a:cs typeface="Calibri"/>
              <a:sym typeface="Calibri"/>
            </a:endParaRPr>
          </a:p>
          <a:p>
            <a:pPr marL="457200" lvl="0" indent="0" algn="just" rtl="0">
              <a:spcBef>
                <a:spcPts val="1000"/>
              </a:spcBef>
              <a:spcAft>
                <a:spcPts val="0"/>
              </a:spcAft>
              <a:buNone/>
            </a:pPr>
            <a:endParaRPr dirty="0">
              <a:solidFill>
                <a:srgbClr val="000000"/>
              </a:solidFill>
              <a:latin typeface="Calibri"/>
              <a:ea typeface="Calibri"/>
              <a:cs typeface="Calibri"/>
              <a:sym typeface="Calibri"/>
            </a:endParaRPr>
          </a:p>
          <a:p>
            <a:pPr marL="457200" lvl="0" indent="-342900" algn="just" rtl="0">
              <a:spcBef>
                <a:spcPts val="16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Primary goal is to decrease blood flow into hemorrhoidal sac</a:t>
            </a:r>
            <a:endParaRPr dirty="0">
              <a:solidFill>
                <a:srgbClr val="000000"/>
              </a:solidFill>
              <a:latin typeface="Calibri"/>
              <a:ea typeface="Calibri"/>
              <a:cs typeface="Calibri"/>
              <a:sym typeface="Calibri"/>
            </a:endParaRPr>
          </a:p>
          <a:p>
            <a:pPr marL="457200" lvl="0" indent="0" algn="just" rtl="0">
              <a:spcBef>
                <a:spcPts val="1600"/>
              </a:spcBef>
              <a:spcAft>
                <a:spcPts val="1600"/>
              </a:spcAft>
              <a:buNone/>
            </a:pPr>
            <a:endParaRPr dirty="0">
              <a:solidFill>
                <a:srgbClr val="000000"/>
              </a:solidFill>
              <a:latin typeface="Calibri"/>
              <a:ea typeface="Calibri"/>
              <a:cs typeface="Calibri"/>
              <a:sym typeface="Calibri"/>
            </a:endParaRPr>
          </a:p>
        </p:txBody>
      </p:sp>
      <p:sp>
        <p:nvSpPr>
          <p:cNvPr id="273" name="Google Shape;273;p44"/>
          <p:cNvSpPr txBox="1"/>
          <p:nvPr/>
        </p:nvSpPr>
        <p:spPr>
          <a:xfrm>
            <a:off x="5832300" y="1577374"/>
            <a:ext cx="3000000" cy="1617087"/>
          </a:xfrm>
          <a:prstGeom prst="rect">
            <a:avLst/>
          </a:prstGeom>
          <a:solidFill>
            <a:srgbClr val="FFF2CC"/>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dirty="0">
                <a:latin typeface="Calibri"/>
                <a:ea typeface="Calibri"/>
                <a:cs typeface="Calibri"/>
                <a:sym typeface="Calibri"/>
              </a:rPr>
              <a:t>Used for grade I, II, and III hemorrhoids that have not responded to conservative management or refractory to medical therapies.</a:t>
            </a:r>
            <a:endParaRPr sz="1500" dirty="0">
              <a:latin typeface="Calibri"/>
              <a:ea typeface="Calibri"/>
              <a:cs typeface="Calibri"/>
              <a:sym typeface="Calibri"/>
            </a:endParaRPr>
          </a:p>
        </p:txBody>
      </p:sp>
      <p:sp>
        <p:nvSpPr>
          <p:cNvPr id="274" name="Google Shape;274;p44"/>
          <p:cNvSpPr txBox="1"/>
          <p:nvPr/>
        </p:nvSpPr>
        <p:spPr>
          <a:xfrm>
            <a:off x="4821250" y="1391375"/>
            <a:ext cx="433800" cy="15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100">
                <a:latin typeface="Open Sans"/>
                <a:ea typeface="Open Sans"/>
                <a:cs typeface="Open Sans"/>
                <a:sym typeface="Open Sans"/>
              </a:rPr>
              <a:t>}</a:t>
            </a:r>
            <a:endParaRPr sz="9100">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Office based treatments</a:t>
            </a:r>
            <a:endParaRPr/>
          </a:p>
        </p:txBody>
      </p:sp>
      <p:sp>
        <p:nvSpPr>
          <p:cNvPr id="280" name="Google Shape;280;p45"/>
          <p:cNvSpPr txBox="1">
            <a:spLocks noGrp="1"/>
          </p:cNvSpPr>
          <p:nvPr>
            <p:ph type="body" idx="1"/>
          </p:nvPr>
        </p:nvSpPr>
        <p:spPr>
          <a:xfrm>
            <a:off x="311700" y="1266325"/>
            <a:ext cx="8520600" cy="27894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Highly effective and major complications are uncommon</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Recurrence rates can be high, requiring patients to undergo additional treatments</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Septic complications can occur, so patients should be closely observed for fever and urinary problems</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Pain is common after this procedure &amp; bleeding may also occur</a:t>
            </a:r>
            <a:endParaRPr>
              <a:solidFill>
                <a:srgbClr val="000000"/>
              </a:solidFill>
              <a:latin typeface="Calibri"/>
              <a:ea typeface="Calibri"/>
              <a:cs typeface="Calibri"/>
              <a:sym typeface="Calibri"/>
            </a:endParaRPr>
          </a:p>
          <a:p>
            <a:pPr marL="457200" lvl="0" indent="0" algn="just" rtl="0">
              <a:spcBef>
                <a:spcPts val="1000"/>
              </a:spcBef>
              <a:spcAft>
                <a:spcPts val="1000"/>
              </a:spcAft>
              <a:buNone/>
            </a:pPr>
            <a:endParaRPr>
              <a:solidFill>
                <a:srgbClr val="000000"/>
              </a:solidFill>
              <a:latin typeface="Calibri"/>
              <a:ea typeface="Calibri"/>
              <a:cs typeface="Calibri"/>
              <a:sym typeface="Calibri"/>
            </a:endParaRPr>
          </a:p>
        </p:txBody>
      </p:sp>
      <p:sp>
        <p:nvSpPr>
          <p:cNvPr id="281" name="Google Shape;281;p45"/>
          <p:cNvSpPr txBox="1"/>
          <p:nvPr/>
        </p:nvSpPr>
        <p:spPr>
          <a:xfrm>
            <a:off x="0" y="4270600"/>
            <a:ext cx="9144000" cy="792300"/>
          </a:xfrm>
          <a:prstGeom prst="rect">
            <a:avLst/>
          </a:prstGeom>
          <a:solidFill>
            <a:srgbClr val="FFD966"/>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 sz="1700" b="1">
                <a:latin typeface="Open Sans"/>
                <a:ea typeface="Open Sans"/>
                <a:cs typeface="Open Sans"/>
                <a:sym typeface="Open Sans"/>
              </a:rPr>
              <a:t>The ASCRS guidelines strongly recommend office-based treatments for patients with grade I and II hemorrhoids and for some with grade III hemorrhoids</a:t>
            </a:r>
            <a:endParaRPr sz="1700" b="1">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lphaLcParenR"/>
            </a:pPr>
            <a:r>
              <a:rPr lang="en"/>
              <a:t>Rubber band ligation</a:t>
            </a:r>
            <a:endParaRPr/>
          </a:p>
        </p:txBody>
      </p:sp>
      <p:sp>
        <p:nvSpPr>
          <p:cNvPr id="287" name="Google Shape;287;p46"/>
          <p:cNvSpPr txBox="1">
            <a:spLocks noGrp="1"/>
          </p:cNvSpPr>
          <p:nvPr>
            <p:ph type="body" idx="1"/>
          </p:nvPr>
        </p:nvSpPr>
        <p:spPr>
          <a:xfrm>
            <a:off x="311700" y="1266325"/>
            <a:ext cx="5959800" cy="36756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Ligating apex of hemorrhoidal cushion stops arterial flow &amp; causes hemorrhoidal tissue to undergo ischemic necrosis &amp; a virtual mucopexy occurs.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Performed above dentate line, where sensory nerve fibers differ from those found below the line, therefore, causes less pain than one would expect. </a:t>
            </a:r>
            <a:endParaRPr>
              <a:solidFill>
                <a:srgbClr val="000000"/>
              </a:solidFill>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One or more hemorrhoidal cushions can be ligated at same time, though associated with increased pain, bleeding &amp; vasomotor reactions.</a:t>
            </a:r>
            <a:endParaRPr>
              <a:solidFill>
                <a:srgbClr val="000000"/>
              </a:solidFill>
              <a:latin typeface="Calibri"/>
              <a:ea typeface="Calibri"/>
              <a:cs typeface="Calibri"/>
              <a:sym typeface="Calibri"/>
            </a:endParaRPr>
          </a:p>
        </p:txBody>
      </p:sp>
      <p:pic>
        <p:nvPicPr>
          <p:cNvPr id="288" name="Google Shape;288;p46"/>
          <p:cNvPicPr preferRelativeResize="0"/>
          <p:nvPr/>
        </p:nvPicPr>
        <p:blipFill>
          <a:blip r:embed="rId3" cstate="email">
            <a:alphaModFix/>
          </a:blip>
          <a:stretch>
            <a:fillRect/>
          </a:stretch>
        </p:blipFill>
        <p:spPr>
          <a:xfrm>
            <a:off x="6283376" y="701163"/>
            <a:ext cx="2632250" cy="3686276"/>
          </a:xfrm>
          <a:prstGeom prst="rect">
            <a:avLst/>
          </a:prstGeom>
          <a:noFill/>
          <a:ln>
            <a:noFill/>
          </a:ln>
        </p:spPr>
      </p:pic>
      <p:sp>
        <p:nvSpPr>
          <p:cNvPr id="289" name="Google Shape;289;p46"/>
          <p:cNvSpPr txBox="1"/>
          <p:nvPr/>
        </p:nvSpPr>
        <p:spPr>
          <a:xfrm>
            <a:off x="-300000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Rectangle 5"/>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lphaLcParenR"/>
            </a:pPr>
            <a:r>
              <a:rPr lang="en"/>
              <a:t>Rubber band ligation</a:t>
            </a:r>
            <a:endParaRPr/>
          </a:p>
        </p:txBody>
      </p:sp>
      <p:sp>
        <p:nvSpPr>
          <p:cNvPr id="295" name="Google Shape;295;p47"/>
          <p:cNvSpPr txBox="1">
            <a:spLocks noGrp="1"/>
          </p:cNvSpPr>
          <p:nvPr>
            <p:ph type="body" idx="1"/>
          </p:nvPr>
        </p:nvSpPr>
        <p:spPr>
          <a:xfrm>
            <a:off x="311700" y="1190125"/>
            <a:ext cx="8520600" cy="28431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600" b="1">
                <a:solidFill>
                  <a:srgbClr val="000000"/>
                </a:solidFill>
                <a:latin typeface="Calibri"/>
                <a:ea typeface="Calibri"/>
                <a:cs typeface="Calibri"/>
                <a:sym typeface="Calibri"/>
              </a:rPr>
              <a:t>Study:</a:t>
            </a:r>
            <a:endParaRPr sz="1600" b="1">
              <a:solidFill>
                <a:srgbClr val="000000"/>
              </a:solidFill>
              <a:latin typeface="Calibri"/>
              <a:ea typeface="Calibri"/>
              <a:cs typeface="Calibri"/>
              <a:sym typeface="Calibri"/>
            </a:endParaRPr>
          </a:p>
          <a:p>
            <a:pPr marL="457200" lvl="0" indent="-330200" algn="just" rtl="0">
              <a:lnSpc>
                <a:spcPct val="100000"/>
              </a:lnSpc>
              <a:spcBef>
                <a:spcPts val="0"/>
              </a:spcBef>
              <a:spcAft>
                <a:spcPts val="0"/>
              </a:spcAft>
              <a:buClr>
                <a:srgbClr val="000000"/>
              </a:buClr>
              <a:buSzPts val="1600"/>
              <a:buAutoNum type="arabicPeriod"/>
            </a:pPr>
            <a:r>
              <a:rPr lang="en" sz="1600" b="1">
                <a:solidFill>
                  <a:srgbClr val="000000"/>
                </a:solidFill>
                <a:latin typeface="Calibri"/>
                <a:ea typeface="Calibri"/>
                <a:cs typeface="Calibri"/>
                <a:sym typeface="Calibri"/>
              </a:rPr>
              <a:t>Patients on warfarin therapy and aspirin had up to a 9 and 3 times higher risk of postprocedural bleeding respectively (Iyer et al).</a:t>
            </a:r>
            <a:r>
              <a:rPr lang="en" sz="1600">
                <a:solidFill>
                  <a:srgbClr val="000000"/>
                </a:solidFill>
                <a:latin typeface="Calibri"/>
                <a:ea typeface="Calibri"/>
                <a:cs typeface="Calibri"/>
                <a:sym typeface="Calibri"/>
              </a:rPr>
              <a:t> Note: it is unclear whether this procedure can be used in patients on anticoagulant therapy.</a:t>
            </a:r>
            <a:endParaRPr sz="1600">
              <a:solidFill>
                <a:srgbClr val="000000"/>
              </a:solidFill>
              <a:latin typeface="Calibri"/>
              <a:ea typeface="Calibri"/>
              <a:cs typeface="Calibri"/>
              <a:sym typeface="Calibri"/>
            </a:endParaRPr>
          </a:p>
          <a:p>
            <a:pPr marL="457200" lvl="0" indent="-330200" algn="just" rtl="0">
              <a:lnSpc>
                <a:spcPct val="100000"/>
              </a:lnSpc>
              <a:spcBef>
                <a:spcPts val="1000"/>
              </a:spcBef>
              <a:spcAft>
                <a:spcPts val="0"/>
              </a:spcAft>
              <a:buClr>
                <a:srgbClr val="000000"/>
              </a:buClr>
              <a:buSzPts val="1600"/>
              <a:buAutoNum type="arabicPeriod"/>
            </a:pPr>
            <a:r>
              <a:rPr lang="en" sz="1600" b="1">
                <a:solidFill>
                  <a:srgbClr val="000000"/>
                </a:solidFill>
                <a:latin typeface="Calibri"/>
                <a:ea typeface="Calibri"/>
                <a:cs typeface="Calibri"/>
                <a:sym typeface="Calibri"/>
              </a:rPr>
              <a:t>Cochrane database review - Effective for hemorrhoid grades I through III </a:t>
            </a:r>
            <a:r>
              <a:rPr lang="en" sz="1600">
                <a:solidFill>
                  <a:srgbClr val="000000"/>
                </a:solidFill>
                <a:latin typeface="Calibri"/>
                <a:ea typeface="Calibri"/>
                <a:cs typeface="Calibri"/>
                <a:sym typeface="Calibri"/>
              </a:rPr>
              <a:t>(Grade III hemorrhoids patients may benefit more from excisional hemorrhoidectomy, with lower recurrence rate than rubber band ligation).</a:t>
            </a:r>
            <a:endParaRPr sz="1600">
              <a:solidFill>
                <a:srgbClr val="000000"/>
              </a:solidFill>
              <a:latin typeface="Calibri"/>
              <a:ea typeface="Calibri"/>
              <a:cs typeface="Calibri"/>
              <a:sym typeface="Calibri"/>
            </a:endParaRPr>
          </a:p>
          <a:p>
            <a:pPr marL="457200" lvl="0" indent="-330200" algn="just" rtl="0">
              <a:spcBef>
                <a:spcPts val="1000"/>
              </a:spcBef>
              <a:spcAft>
                <a:spcPts val="1000"/>
              </a:spcAft>
              <a:buClr>
                <a:srgbClr val="000000"/>
              </a:buClr>
              <a:buSzPts val="1600"/>
              <a:buAutoNum type="arabicPeriod"/>
            </a:pPr>
            <a:r>
              <a:rPr lang="en" sz="1600">
                <a:solidFill>
                  <a:srgbClr val="000000"/>
                </a:solidFill>
                <a:latin typeface="Calibri"/>
                <a:ea typeface="Calibri"/>
                <a:cs typeface="Calibri"/>
                <a:sym typeface="Calibri"/>
              </a:rPr>
              <a:t>RCT comparing </a:t>
            </a:r>
            <a:r>
              <a:rPr lang="en" sz="1600" b="1">
                <a:solidFill>
                  <a:srgbClr val="000000"/>
                </a:solidFill>
                <a:latin typeface="Calibri"/>
                <a:ea typeface="Calibri"/>
                <a:cs typeface="Calibri"/>
                <a:sym typeface="Calibri"/>
              </a:rPr>
              <a:t>hemorrhoidal artery ligation &amp; rubber band ligation</a:t>
            </a:r>
            <a:r>
              <a:rPr lang="en" sz="1600">
                <a:solidFill>
                  <a:srgbClr val="000000"/>
                </a:solidFill>
                <a:latin typeface="Calibri"/>
                <a:ea typeface="Calibri"/>
                <a:cs typeface="Calibri"/>
                <a:sym typeface="Calibri"/>
              </a:rPr>
              <a:t> for symptomatic hemorrhoids in grade II and III hemorrhoids - </a:t>
            </a:r>
            <a:r>
              <a:rPr lang="en" sz="1600" b="1">
                <a:solidFill>
                  <a:srgbClr val="000000"/>
                </a:solidFill>
                <a:latin typeface="Calibri"/>
                <a:ea typeface="Calibri"/>
                <a:cs typeface="Calibri"/>
                <a:sym typeface="Calibri"/>
              </a:rPr>
              <a:t>Postprocedural pain scores on days 1 &amp; 7 were significantly lower with rubber band ligation, but recurrences were more common </a:t>
            </a:r>
            <a:r>
              <a:rPr lang="en" sz="1600">
                <a:solidFill>
                  <a:srgbClr val="000000"/>
                </a:solidFill>
                <a:latin typeface="Calibri"/>
                <a:ea typeface="Calibri"/>
                <a:cs typeface="Calibri"/>
                <a:sym typeface="Calibri"/>
              </a:rPr>
              <a:t>(49% vs 30% respectively) - (Brown et al)</a:t>
            </a:r>
            <a:endParaRPr sz="1600">
              <a:solidFill>
                <a:srgbClr val="000000"/>
              </a:solidFill>
              <a:latin typeface="Calibri"/>
              <a:ea typeface="Calibri"/>
              <a:cs typeface="Calibri"/>
              <a:sym typeface="Calibri"/>
            </a:endParaRPr>
          </a:p>
        </p:txBody>
      </p:sp>
      <p:sp>
        <p:nvSpPr>
          <p:cNvPr id="296" name="Google Shape;296;p47"/>
          <p:cNvSpPr txBox="1"/>
          <p:nvPr/>
        </p:nvSpPr>
        <p:spPr>
          <a:xfrm>
            <a:off x="0" y="4422675"/>
            <a:ext cx="9144000" cy="644700"/>
          </a:xfrm>
          <a:prstGeom prst="rect">
            <a:avLst/>
          </a:prstGeom>
          <a:solidFill>
            <a:srgbClr val="FFD966"/>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700" b="1">
                <a:latin typeface="Calibri"/>
                <a:ea typeface="Calibri"/>
                <a:cs typeface="Calibri"/>
                <a:sym typeface="Calibri"/>
              </a:rPr>
              <a:t>Overall, rubber band ligation is an excellent option for grade II hemorrhoids as it is easy to perform, associated with low pain scores &amp; can be used to treat recurrences.</a:t>
            </a:r>
            <a:endParaRPr sz="1700" b="1">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Infrared photocoagulation</a:t>
            </a:r>
            <a:endParaRPr/>
          </a:p>
        </p:txBody>
      </p:sp>
      <p:sp>
        <p:nvSpPr>
          <p:cNvPr id="302" name="Google Shape;302;p48"/>
          <p:cNvSpPr txBox="1">
            <a:spLocks noGrp="1"/>
          </p:cNvSpPr>
          <p:nvPr>
            <p:ph type="body" idx="1"/>
          </p:nvPr>
        </p:nvSpPr>
        <p:spPr>
          <a:xfrm>
            <a:off x="311700" y="1266325"/>
            <a:ext cx="5892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An infrared probe produces heat to induce coagulation, fibrosis, and ultimately necrosis of the protruding tissue in the hemorrhoidal cushions.</a:t>
            </a:r>
            <a:endParaRPr>
              <a:solidFill>
                <a:srgbClr val="000000"/>
              </a:solidFill>
              <a:latin typeface="Calibri"/>
              <a:ea typeface="Calibri"/>
              <a:cs typeface="Calibri"/>
              <a:sym typeface="Calibri"/>
            </a:endParaRPr>
          </a:p>
          <a:p>
            <a:pPr marL="457200" lvl="0" indent="-342900" algn="just" rtl="0">
              <a:lnSpc>
                <a:spcPct val="100000"/>
              </a:lnSpc>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Likely associated with less pain because there is no mucopexy (i.e., pulling of mucosal tissue &amp; its somatic innervation upward from below dentate line into banding).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Though its use was initially directed at grade I and II hemorrhoids, recent reports showed acceptable results for grades III and IV.</a:t>
            </a:r>
            <a:endParaRPr>
              <a:solidFill>
                <a:srgbClr val="000000"/>
              </a:solidFill>
              <a:latin typeface="Calibri"/>
              <a:ea typeface="Calibri"/>
              <a:cs typeface="Calibri"/>
              <a:sym typeface="Calibri"/>
            </a:endParaRPr>
          </a:p>
          <a:p>
            <a:pPr marL="457200" lvl="0" indent="0" algn="just" rtl="0">
              <a:spcBef>
                <a:spcPts val="1000"/>
              </a:spcBef>
              <a:spcAft>
                <a:spcPts val="1000"/>
              </a:spcAft>
              <a:buNone/>
            </a:pPr>
            <a:endParaRPr>
              <a:solidFill>
                <a:srgbClr val="000000"/>
              </a:solidFill>
              <a:latin typeface="Calibri"/>
              <a:ea typeface="Calibri"/>
              <a:cs typeface="Calibri"/>
              <a:sym typeface="Calibri"/>
            </a:endParaRPr>
          </a:p>
        </p:txBody>
      </p:sp>
      <p:pic>
        <p:nvPicPr>
          <p:cNvPr id="303" name="Google Shape;303;p48"/>
          <p:cNvPicPr preferRelativeResize="0"/>
          <p:nvPr/>
        </p:nvPicPr>
        <p:blipFill rotWithShape="1">
          <a:blip r:embed="rId3" cstate="email">
            <a:alphaModFix/>
          </a:blip>
          <a:srcRect/>
          <a:stretch/>
        </p:blipFill>
        <p:spPr>
          <a:xfrm>
            <a:off x="6406225" y="1623475"/>
            <a:ext cx="2578476" cy="2316050"/>
          </a:xfrm>
          <a:prstGeom prst="rect">
            <a:avLst/>
          </a:prstGeom>
          <a:noFill/>
          <a:ln>
            <a:noFill/>
          </a:ln>
        </p:spPr>
      </p:pic>
      <p:sp>
        <p:nvSpPr>
          <p:cNvPr id="5" name="Rectangle 4"/>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Infrared photocoagulation</a:t>
            </a:r>
            <a:endParaRPr/>
          </a:p>
        </p:txBody>
      </p:sp>
      <p:sp>
        <p:nvSpPr>
          <p:cNvPr id="309" name="Google Shape;309;p4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Study:</a:t>
            </a:r>
            <a:endParaRPr b="1">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RCT comparing infrared photocoagulation and rubber band ligation in 94 patients - both procedures were well accepted &amp; highly effective but better pain scores were obtained with photocoagulation in the first 24 hrs after procedure.</a:t>
            </a:r>
            <a:endParaRPr>
              <a:solidFill>
                <a:srgbClr val="000000"/>
              </a:solidFill>
              <a:latin typeface="Calibri"/>
              <a:ea typeface="Calibri"/>
              <a:cs typeface="Calibri"/>
              <a:sym typeface="Calibri"/>
            </a:endParaRPr>
          </a:p>
        </p:txBody>
      </p:sp>
      <p:sp>
        <p:nvSpPr>
          <p:cNvPr id="4" name="Rectangle 3"/>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Epidemiology</a:t>
            </a:r>
            <a:endParaRPr/>
          </a:p>
        </p:txBody>
      </p:sp>
      <p:sp>
        <p:nvSpPr>
          <p:cNvPr id="87" name="Google Shape;87;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500"/>
              </a:spcBef>
              <a:spcAft>
                <a:spcPts val="0"/>
              </a:spcAft>
              <a:buClr>
                <a:srgbClr val="000000"/>
              </a:buClr>
              <a:buSzPts val="1800"/>
              <a:buFont typeface="Calibri"/>
              <a:buChar char="➢"/>
            </a:pPr>
            <a:r>
              <a:rPr lang="en">
                <a:solidFill>
                  <a:srgbClr val="000000"/>
                </a:solidFill>
                <a:latin typeface="Calibri"/>
                <a:ea typeface="Calibri"/>
                <a:cs typeface="Calibri"/>
                <a:sym typeface="Calibri"/>
              </a:rPr>
              <a:t>More prevalent in persons 45 to 65 years of age.</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Accounted for more than 3.5 million US outpatient visits in 2010.</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Third leading cause of hospital admissions related to gastrointestinal disease.</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Exact prevalence is unknown because most patients are asymptomatic and do not seek care from a physician.</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Study of patients undergoing routine colorectal cancer screening found a 39% prevalence of hemorrhoids, with 55% of those patients reporting no symptoms.</a:t>
            </a:r>
            <a:endParaRPr>
              <a:solidFill>
                <a:srgbClr val="000000"/>
              </a:solidFill>
              <a:latin typeface="Calibri"/>
              <a:ea typeface="Calibri"/>
              <a:cs typeface="Calibri"/>
              <a:sym typeface="Calibri"/>
            </a:endParaRPr>
          </a:p>
          <a:p>
            <a:pPr marL="457200" lvl="0" indent="0" algn="l" rtl="0">
              <a:spcBef>
                <a:spcPts val="1000"/>
              </a:spcBef>
              <a:spcAft>
                <a:spcPts val="1000"/>
              </a:spcAft>
              <a:buNone/>
            </a:pPr>
            <a:endParaRPr/>
          </a:p>
        </p:txBody>
      </p:sp>
      <p:pic>
        <p:nvPicPr>
          <p:cNvPr id="88" name="Google Shape;88;p16"/>
          <p:cNvPicPr preferRelativeResize="0"/>
          <p:nvPr/>
        </p:nvPicPr>
        <p:blipFill>
          <a:blip r:embed="rId3" cstate="email">
            <a:alphaModFix/>
          </a:blip>
          <a:stretch>
            <a:fillRect/>
          </a:stretch>
        </p:blipFill>
        <p:spPr>
          <a:xfrm>
            <a:off x="6736724" y="441979"/>
            <a:ext cx="2040100" cy="1366875"/>
          </a:xfrm>
          <a:prstGeom prst="rect">
            <a:avLst/>
          </a:prstGeom>
          <a:noFill/>
          <a:ln>
            <a:noFill/>
          </a:ln>
        </p:spPr>
      </p:pic>
      <p:sp>
        <p:nvSpPr>
          <p:cNvPr id="5" name="Rectangle 4"/>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Sclerotherapy</a:t>
            </a:r>
            <a:endParaRPr/>
          </a:p>
        </p:txBody>
      </p:sp>
      <p:sp>
        <p:nvSpPr>
          <p:cNvPr id="315" name="Google Shape;315;p50"/>
          <p:cNvSpPr txBox="1">
            <a:spLocks noGrp="1"/>
          </p:cNvSpPr>
          <p:nvPr>
            <p:ph type="body" idx="1"/>
          </p:nvPr>
        </p:nvSpPr>
        <p:spPr>
          <a:xfrm>
            <a:off x="311700" y="1266325"/>
            <a:ext cx="52884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Involves injection of a sclerotic agent into the submucosa of hemorrhoidal sac</a:t>
            </a:r>
            <a:endParaRPr dirty="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Causes an inflammatory reaction and eventually forms fibrotic tissue that stops blood flow to the hemorrhoid. </a:t>
            </a:r>
            <a:endParaRPr dirty="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Many sclerotic agents are available, including 5% phenol in almond or vegetable oil, quinine, ethanolamine, and hypertonic saline.</a:t>
            </a:r>
            <a:endParaRPr dirty="0">
              <a:solidFill>
                <a:srgbClr val="000000"/>
              </a:solidFill>
              <a:latin typeface="Calibri"/>
              <a:ea typeface="Calibri"/>
              <a:cs typeface="Calibri"/>
              <a:sym typeface="Calibri"/>
            </a:endParaRPr>
          </a:p>
          <a:p>
            <a:pPr marL="457200" lvl="0" indent="0" algn="just" rtl="0">
              <a:spcBef>
                <a:spcPts val="1000"/>
              </a:spcBef>
              <a:spcAft>
                <a:spcPts val="1000"/>
              </a:spcAft>
              <a:buNone/>
            </a:pPr>
            <a:endParaRPr dirty="0">
              <a:solidFill>
                <a:srgbClr val="000000"/>
              </a:solidFill>
              <a:latin typeface="Calibri"/>
              <a:ea typeface="Calibri"/>
              <a:cs typeface="Calibri"/>
              <a:sym typeface="Calibri"/>
            </a:endParaRPr>
          </a:p>
        </p:txBody>
      </p:sp>
      <p:pic>
        <p:nvPicPr>
          <p:cNvPr id="316" name="Google Shape;316;p50"/>
          <p:cNvPicPr preferRelativeResize="0"/>
          <p:nvPr/>
        </p:nvPicPr>
        <p:blipFill>
          <a:blip r:embed="rId3" cstate="email">
            <a:alphaModFix/>
          </a:blip>
          <a:stretch>
            <a:fillRect/>
          </a:stretch>
        </p:blipFill>
        <p:spPr>
          <a:xfrm>
            <a:off x="5739075" y="1384150"/>
            <a:ext cx="2857500" cy="3067050"/>
          </a:xfrm>
          <a:prstGeom prst="rect">
            <a:avLst/>
          </a:prstGeom>
          <a:noFill/>
          <a:ln>
            <a:noFill/>
          </a:ln>
        </p:spPr>
      </p:pic>
      <p:sp>
        <p:nvSpPr>
          <p:cNvPr id="5" name="Rectangle 4"/>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Sclerotherapy</a:t>
            </a:r>
            <a:endParaRPr/>
          </a:p>
        </p:txBody>
      </p:sp>
      <p:sp>
        <p:nvSpPr>
          <p:cNvPr id="322" name="Google Shape;322;p5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Side effects:</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Injection can cause prostatic abscess and sepsis, although this is rare.</a:t>
            </a: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Nevertheless, high fever and postprocedural pain should be carefully evaluated. </a:t>
            </a:r>
            <a:endParaRPr>
              <a:solidFill>
                <a:srgbClr val="000000"/>
              </a:solidFill>
              <a:latin typeface="Calibri"/>
              <a:ea typeface="Calibri"/>
              <a:cs typeface="Calibri"/>
              <a:sym typeface="Calibri"/>
            </a:endParaRPr>
          </a:p>
          <a:p>
            <a:pPr marL="0" lvl="0" indent="0" algn="just" rtl="0">
              <a:spcBef>
                <a:spcPts val="1600"/>
              </a:spcBef>
              <a:spcAft>
                <a:spcPts val="0"/>
              </a:spcAft>
              <a:buNone/>
            </a:pPr>
            <a:r>
              <a:rPr lang="en" b="1">
                <a:solidFill>
                  <a:srgbClr val="000000"/>
                </a:solidFill>
                <a:latin typeface="Calibri"/>
                <a:ea typeface="Calibri"/>
                <a:cs typeface="Calibri"/>
                <a:sym typeface="Calibri"/>
              </a:rPr>
              <a:t>Study:</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From a few randomized trials of sclerotherapy, success rates so far have been higher for grade I hemorrhoids than for grades II and III. </a:t>
            </a: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Preferred method for patients who have bleeding abnormalities caused by medications or other diseases (eg, cirrhosis).</a:t>
            </a:r>
            <a:endParaRPr>
              <a:solidFill>
                <a:srgbClr val="000000"/>
              </a:solidFill>
              <a:latin typeface="Calibri"/>
              <a:ea typeface="Calibri"/>
              <a:cs typeface="Calibri"/>
              <a:sym typeface="Calibri"/>
            </a:endParaRPr>
          </a:p>
        </p:txBody>
      </p:sp>
      <p:sp>
        <p:nvSpPr>
          <p:cNvPr id="4" name="Rectangle 3"/>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c) Surgery</a:t>
            </a:r>
            <a:endParaRPr sz="500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7630" y="2666180"/>
            <a:ext cx="3508742" cy="23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Surgery</a:t>
            </a:r>
            <a:endParaRPr/>
          </a:p>
        </p:txBody>
      </p:sp>
      <p:sp>
        <p:nvSpPr>
          <p:cNvPr id="333" name="Google Shape;333;p5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Most effective and strongly recommended treatment for patients with high-grade internal hemorrhoids (grades III and IV), external and mixed hemorrhoids, and recurrent hemorrhoids.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Three goals of surgical hemorrhoidectomy are </a:t>
            </a:r>
            <a:endParaRPr>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AutoNum type="alphaLcPeriod"/>
            </a:pPr>
            <a:r>
              <a:rPr lang="en" sz="1800">
                <a:solidFill>
                  <a:srgbClr val="000000"/>
                </a:solidFill>
                <a:latin typeface="Calibri"/>
                <a:ea typeface="Calibri"/>
                <a:cs typeface="Calibri"/>
                <a:sym typeface="Calibri"/>
              </a:rPr>
              <a:t>to remove the symptomatic hemorrhoidal columns</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AutoNum type="alphaLcPeriod"/>
            </a:pPr>
            <a:r>
              <a:rPr lang="en" sz="1800">
                <a:solidFill>
                  <a:srgbClr val="000000"/>
                </a:solidFill>
                <a:latin typeface="Calibri"/>
                <a:ea typeface="Calibri"/>
                <a:cs typeface="Calibri"/>
                <a:sym typeface="Calibri"/>
              </a:rPr>
              <a:t>reduce the redundant tissue that accounts for the prolapsing hemorrhoidal tissues (mucopexy)</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AutoNum type="alphaLcPeriod"/>
            </a:pPr>
            <a:r>
              <a:rPr lang="en" sz="1800">
                <a:solidFill>
                  <a:srgbClr val="000000"/>
                </a:solidFill>
                <a:latin typeface="Calibri"/>
                <a:ea typeface="Calibri"/>
                <a:cs typeface="Calibri"/>
                <a:sym typeface="Calibri"/>
              </a:rPr>
              <a:t>minimize pain and complications</a:t>
            </a:r>
            <a:endParaRPr sz="1800">
              <a:solidFill>
                <a:srgbClr val="000000"/>
              </a:solidFill>
              <a:latin typeface="Calibri"/>
              <a:ea typeface="Calibri"/>
              <a:cs typeface="Calibri"/>
              <a:sym typeface="Calibri"/>
            </a:endParaRPr>
          </a:p>
          <a:p>
            <a:pPr marL="0" lvl="0" indent="0" algn="just" rtl="0">
              <a:spcBef>
                <a:spcPts val="1000"/>
              </a:spcBef>
              <a:spcAft>
                <a:spcPts val="1600"/>
              </a:spcAft>
              <a:buNone/>
            </a:pPr>
            <a:endParaRPr>
              <a:solidFill>
                <a:srgbClr val="000000"/>
              </a:solidFill>
              <a:latin typeface="Calibri"/>
              <a:ea typeface="Calibri"/>
              <a:cs typeface="Calibri"/>
              <a:sym typeface="Calibri"/>
            </a:endParaRPr>
          </a:p>
        </p:txBody>
      </p:sp>
      <p:sp>
        <p:nvSpPr>
          <p:cNvPr id="4" name="Rectangle 3"/>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Surgery</a:t>
            </a:r>
            <a:endParaRPr/>
          </a:p>
        </p:txBody>
      </p:sp>
      <p:sp>
        <p:nvSpPr>
          <p:cNvPr id="339" name="Google Shape;339;p5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More definitive the excision, greater the pain and longer the recovery period without a significant reduction in possible complications and just like rubber band ligation reduction in postoperative pain is usually achieved by limiting the extent of the mucopexy portion of the procedure </a:t>
            </a:r>
            <a:endParaRPr>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Most popular surgical options are </a:t>
            </a:r>
            <a:endParaRPr>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AutoNum type="alphaLcPeriod"/>
            </a:pPr>
            <a:r>
              <a:rPr lang="en" sz="1800">
                <a:solidFill>
                  <a:srgbClr val="000000"/>
                </a:solidFill>
                <a:latin typeface="Calibri"/>
                <a:ea typeface="Calibri"/>
                <a:cs typeface="Calibri"/>
                <a:sym typeface="Calibri"/>
              </a:rPr>
              <a:t>Open or closed hemorrhoidectomy</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AutoNum type="alphaLcPeriod"/>
            </a:pPr>
            <a:r>
              <a:rPr lang="en" sz="1800">
                <a:solidFill>
                  <a:srgbClr val="000000"/>
                </a:solidFill>
                <a:latin typeface="Calibri"/>
                <a:ea typeface="Calibri"/>
                <a:cs typeface="Calibri"/>
                <a:sym typeface="Calibri"/>
              </a:rPr>
              <a:t>Doppler-guided hemorrhoidal artery ligation</a:t>
            </a:r>
            <a:endParaRPr sz="1800">
              <a:solidFill>
                <a:srgbClr val="000000"/>
              </a:solidFill>
              <a:latin typeface="Calibri"/>
              <a:ea typeface="Calibri"/>
              <a:cs typeface="Calibri"/>
              <a:sym typeface="Calibri"/>
            </a:endParaRPr>
          </a:p>
          <a:p>
            <a:pPr marL="914400" lvl="1" indent="-342900" algn="just" rtl="0">
              <a:spcBef>
                <a:spcPts val="0"/>
              </a:spcBef>
              <a:spcAft>
                <a:spcPts val="0"/>
              </a:spcAft>
              <a:buClr>
                <a:srgbClr val="000000"/>
              </a:buClr>
              <a:buSzPts val="1800"/>
              <a:buFont typeface="Calibri"/>
              <a:buAutoNum type="alphaLcPeriod"/>
            </a:pPr>
            <a:r>
              <a:rPr lang="en" sz="1800">
                <a:solidFill>
                  <a:srgbClr val="000000"/>
                </a:solidFill>
                <a:latin typeface="Calibri"/>
                <a:ea typeface="Calibri"/>
                <a:cs typeface="Calibri"/>
                <a:sym typeface="Calibri"/>
              </a:rPr>
              <a:t>Stapled hemorrhoidopexy</a:t>
            </a:r>
            <a:endParaRPr sz="1800">
              <a:solidFill>
                <a:srgbClr val="000000"/>
              </a:solidFill>
              <a:latin typeface="Calibri"/>
              <a:ea typeface="Calibri"/>
              <a:cs typeface="Calibri"/>
              <a:sym typeface="Calibri"/>
            </a:endParaRPr>
          </a:p>
          <a:p>
            <a:pPr marL="457200" lvl="0" indent="0" algn="just" rtl="0">
              <a:spcBef>
                <a:spcPts val="0"/>
              </a:spcBef>
              <a:spcAft>
                <a:spcPts val="0"/>
              </a:spcAft>
              <a:buNone/>
            </a:pP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Each has different success rates and different complication profiles that should be discussed with the patient. </a:t>
            </a:r>
            <a:endParaRPr>
              <a:solidFill>
                <a:srgbClr val="000000"/>
              </a:solidFill>
              <a:latin typeface="Calibri"/>
              <a:ea typeface="Calibri"/>
              <a:cs typeface="Calibri"/>
              <a:sym typeface="Calibri"/>
            </a:endParaRPr>
          </a:p>
          <a:p>
            <a:pPr marL="0" lvl="0" indent="0" algn="just" rtl="0">
              <a:spcBef>
                <a:spcPts val="1600"/>
              </a:spcBef>
              <a:spcAft>
                <a:spcPts val="1600"/>
              </a:spcAft>
              <a:buNone/>
            </a:pPr>
            <a:endParaRPr>
              <a:solidFill>
                <a:srgbClr val="000000"/>
              </a:solidFill>
              <a:latin typeface="Calibri"/>
              <a:ea typeface="Calibri"/>
              <a:cs typeface="Calibri"/>
              <a:sym typeface="Calibri"/>
            </a:endParaRPr>
          </a:p>
        </p:txBody>
      </p:sp>
      <p:sp>
        <p:nvSpPr>
          <p:cNvPr id="340" name="Google Shape;340;p54"/>
          <p:cNvSpPr txBox="1"/>
          <p:nvPr/>
        </p:nvSpPr>
        <p:spPr>
          <a:xfrm>
            <a:off x="9144000" y="0"/>
            <a:ext cx="4275900" cy="38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Surgery</a:t>
            </a:r>
            <a:endParaRPr/>
          </a:p>
        </p:txBody>
      </p:sp>
      <p:sp>
        <p:nvSpPr>
          <p:cNvPr id="346" name="Google Shape;346;p55"/>
          <p:cNvSpPr txBox="1">
            <a:spLocks noGrp="1"/>
          </p:cNvSpPr>
          <p:nvPr>
            <p:ph type="body" idx="1"/>
          </p:nvPr>
        </p:nvSpPr>
        <p:spPr>
          <a:xfrm>
            <a:off x="311700" y="11901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Surgical procedures are more painful and associated with more blood loss and longer recovery time, but it has significantly lower rates of recurrence than office-based treatments or medical management. </a:t>
            </a:r>
            <a:endParaRPr>
              <a:solidFill>
                <a:srgbClr val="000000"/>
              </a:solidFill>
              <a:latin typeface="Calibri"/>
              <a:ea typeface="Calibri"/>
              <a:cs typeface="Calibri"/>
              <a:sym typeface="Calibri"/>
            </a:endParaRPr>
          </a:p>
          <a:p>
            <a:pPr marL="0" lvl="0" indent="0" algn="just" rtl="0">
              <a:spcBef>
                <a:spcPts val="1000"/>
              </a:spcBef>
              <a:spcAft>
                <a:spcPts val="0"/>
              </a:spcAft>
              <a:buNone/>
            </a:pPr>
            <a:r>
              <a:rPr lang="en" b="1">
                <a:solidFill>
                  <a:srgbClr val="000000"/>
                </a:solidFill>
                <a:latin typeface="Calibri"/>
                <a:ea typeface="Calibri"/>
                <a:cs typeface="Calibri"/>
                <a:sym typeface="Calibri"/>
              </a:rPr>
              <a:t>Side effects: </a:t>
            </a:r>
            <a:endParaRPr b="1">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Char char="●"/>
            </a:pPr>
            <a:r>
              <a:rPr lang="en">
                <a:solidFill>
                  <a:srgbClr val="000000"/>
                </a:solidFill>
                <a:latin typeface="Calibri"/>
                <a:ea typeface="Calibri"/>
                <a:cs typeface="Calibri"/>
                <a:sym typeface="Calibri"/>
              </a:rPr>
              <a:t>Most commonly </a:t>
            </a:r>
            <a:r>
              <a:rPr lang="en" b="1">
                <a:solidFill>
                  <a:srgbClr val="000000"/>
                </a:solidFill>
                <a:latin typeface="Calibri"/>
                <a:ea typeface="Calibri"/>
                <a:cs typeface="Calibri"/>
                <a:sym typeface="Calibri"/>
              </a:rPr>
              <a:t>post operative pain</a:t>
            </a:r>
            <a:endParaRPr b="1">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Char char="●"/>
            </a:pPr>
            <a:r>
              <a:rPr lang="en" b="1">
                <a:solidFill>
                  <a:srgbClr val="000000"/>
                </a:solidFill>
                <a:latin typeface="Calibri"/>
                <a:ea typeface="Calibri"/>
                <a:cs typeface="Calibri"/>
                <a:sym typeface="Calibri"/>
              </a:rPr>
              <a:t>Anal stricture (rare) or incontinence </a:t>
            </a:r>
            <a:r>
              <a:rPr lang="en">
                <a:solidFill>
                  <a:srgbClr val="000000"/>
                </a:solidFill>
                <a:latin typeface="Calibri"/>
                <a:ea typeface="Calibri"/>
                <a:cs typeface="Calibri"/>
                <a:sym typeface="Calibri"/>
              </a:rPr>
              <a:t>may occur due to excessive tissue excision and damage to sphincter muscles (Damage can be avoided by maintaining normal anoderm between excisions, not excising all hemorrhoid sacs at once in extensive lesions and by performing a careful dissection in submucosal plane</a:t>
            </a:r>
            <a:endParaRPr>
              <a:solidFill>
                <a:srgbClr val="000000"/>
              </a:solidFill>
              <a:latin typeface="Calibri"/>
              <a:ea typeface="Calibri"/>
              <a:cs typeface="Calibri"/>
              <a:sym typeface="Calibri"/>
            </a:endParaRPr>
          </a:p>
          <a:p>
            <a:pPr marL="457200" lvl="0" indent="0" algn="just" rtl="0">
              <a:spcBef>
                <a:spcPts val="0"/>
              </a:spcBef>
              <a:spcAft>
                <a:spcPts val="1000"/>
              </a:spcAft>
              <a:buNone/>
            </a:pPr>
            <a:endParaRPr>
              <a:solidFill>
                <a:srgbClr val="000000"/>
              </a:solidFill>
              <a:latin typeface="Calibri"/>
              <a:ea typeface="Calibri"/>
              <a:cs typeface="Calibri"/>
              <a:sym typeface="Calibri"/>
            </a:endParaRPr>
          </a:p>
        </p:txBody>
      </p:sp>
      <p:sp>
        <p:nvSpPr>
          <p:cNvPr id="347" name="Google Shape;347;p55"/>
          <p:cNvSpPr txBox="1"/>
          <p:nvPr/>
        </p:nvSpPr>
        <p:spPr>
          <a:xfrm>
            <a:off x="0" y="4419675"/>
            <a:ext cx="9144000" cy="639000"/>
          </a:xfrm>
          <a:prstGeom prst="rect">
            <a:avLst/>
          </a:prstGeom>
          <a:solidFill>
            <a:srgbClr val="FFD966"/>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latin typeface="Open Sans"/>
                <a:ea typeface="Open Sans"/>
                <a:cs typeface="Open Sans"/>
                <a:sym typeface="Open Sans"/>
              </a:rPr>
              <a:t>Patients with profuse bleeding or an underlying bleeding abnormality are best managed with surgical approaches performed in an operating room. </a:t>
            </a:r>
            <a:endParaRPr sz="1600" b="1">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lphaLcParenR"/>
            </a:pPr>
            <a:r>
              <a:rPr lang="en"/>
              <a:t>Excisional surgical hemorrhoidectomy</a:t>
            </a:r>
            <a:endParaRPr/>
          </a:p>
        </p:txBody>
      </p:sp>
      <p:sp>
        <p:nvSpPr>
          <p:cNvPr id="353" name="Google Shape;353;p5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Excision of hemorrhoidal sac (most conventional surgical technique)</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Most effective for recurrent, highly symptomatic grade III or IV hemorrhoids</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Can be performed using either an </a:t>
            </a:r>
            <a:endParaRPr>
              <a:solidFill>
                <a:srgbClr val="000000"/>
              </a:solidFill>
              <a:latin typeface="Calibri"/>
              <a:ea typeface="Calibri"/>
              <a:cs typeface="Calibri"/>
              <a:sym typeface="Calibri"/>
            </a:endParaRPr>
          </a:p>
          <a:p>
            <a:pPr marL="914400" lvl="0" indent="-342900" algn="just" rtl="0">
              <a:spcBef>
                <a:spcPts val="100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open approach, in which edges of mucosal defect are not reapproximated</a:t>
            </a:r>
            <a:endParaRPr>
              <a:solidFill>
                <a:srgbClr val="000000"/>
              </a:solidFill>
              <a:latin typeface="Calibri"/>
              <a:ea typeface="Calibri"/>
              <a:cs typeface="Calibri"/>
              <a:sym typeface="Calibri"/>
            </a:endParaRPr>
          </a:p>
          <a:p>
            <a:pPr marL="914400" lvl="0" indent="-342900" algn="just" rtl="0">
              <a:spcBef>
                <a:spcPts val="100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closed approach, in which edges of mucosal defect are reapproximated</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Recurrence rate after the procedure is significantly lower than with any other approach.</a:t>
            </a:r>
            <a:endParaRPr>
              <a:solidFill>
                <a:srgbClr val="000000"/>
              </a:solidFill>
              <a:latin typeface="Calibri"/>
              <a:ea typeface="Calibri"/>
              <a:cs typeface="Calibri"/>
              <a:sym typeface="Calibri"/>
            </a:endParaRPr>
          </a:p>
          <a:p>
            <a:pPr marL="457200" lvl="0" indent="0" algn="just" rtl="0">
              <a:spcBef>
                <a:spcPts val="1000"/>
              </a:spcBef>
              <a:spcAft>
                <a:spcPts val="1000"/>
              </a:spcAft>
              <a:buNone/>
            </a:pPr>
            <a:endParaRPr>
              <a:solidFill>
                <a:srgbClr val="000000"/>
              </a:solidFill>
              <a:latin typeface="Calibri"/>
              <a:ea typeface="Calibri"/>
              <a:cs typeface="Calibri"/>
              <a:sym typeface="Calibri"/>
            </a:endParaRPr>
          </a:p>
        </p:txBody>
      </p:sp>
      <p:pic>
        <p:nvPicPr>
          <p:cNvPr id="354" name="Google Shape;354;p56"/>
          <p:cNvPicPr preferRelativeResize="0"/>
          <p:nvPr/>
        </p:nvPicPr>
        <p:blipFill rotWithShape="1">
          <a:blip r:embed="rId3" cstate="email">
            <a:alphaModFix/>
          </a:blip>
          <a:srcRect/>
          <a:stretch/>
        </p:blipFill>
        <p:spPr>
          <a:xfrm>
            <a:off x="7232725" y="3881125"/>
            <a:ext cx="1818750" cy="10877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lphaLcParenR"/>
            </a:pPr>
            <a:r>
              <a:rPr lang="en"/>
              <a:t>Excisional surgical hemorrhoidectomy</a:t>
            </a:r>
            <a:endParaRPr/>
          </a:p>
        </p:txBody>
      </p:sp>
      <p:sp>
        <p:nvSpPr>
          <p:cNvPr id="360" name="Google Shape;360;p5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Study: </a:t>
            </a:r>
            <a:endParaRPr b="1">
              <a:solidFill>
                <a:srgbClr val="000000"/>
              </a:solidFill>
              <a:latin typeface="Calibri"/>
              <a:ea typeface="Calibri"/>
              <a:cs typeface="Calibri"/>
              <a:sym typeface="Calibri"/>
            </a:endParaRPr>
          </a:p>
          <a:p>
            <a:pPr marL="457200" lvl="0" indent="-342900" algn="just" rtl="0">
              <a:spcBef>
                <a:spcPts val="1600"/>
              </a:spcBef>
              <a:spcAft>
                <a:spcPts val="0"/>
              </a:spcAft>
              <a:buClr>
                <a:srgbClr val="000000"/>
              </a:buClr>
              <a:buSzPts val="1800"/>
              <a:buFont typeface="Calibri"/>
              <a:buChar char="➢"/>
            </a:pPr>
            <a:r>
              <a:rPr lang="en">
                <a:solidFill>
                  <a:srgbClr val="000000"/>
                </a:solidFill>
                <a:latin typeface="Calibri"/>
                <a:ea typeface="Calibri"/>
                <a:cs typeface="Calibri"/>
                <a:sym typeface="Calibri"/>
              </a:rPr>
              <a:t>Systematic review by Bhatti et al compared open vs closed techniques </a:t>
            </a:r>
            <a:endParaRPr>
              <a:solidFill>
                <a:srgbClr val="000000"/>
              </a:solidFill>
              <a:latin typeface="Calibri"/>
              <a:ea typeface="Calibri"/>
              <a:cs typeface="Calibri"/>
              <a:sym typeface="Calibri"/>
            </a:endParaRPr>
          </a:p>
          <a:p>
            <a:pPr marL="914400" lvl="1" indent="-342900" algn="just" rtl="0">
              <a:spcBef>
                <a:spcPts val="10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closed technique resulted in less postoperative pain, better wound healing, and less bleeding</a:t>
            </a:r>
            <a:endParaRPr sz="1800">
              <a:solidFill>
                <a:srgbClr val="000000"/>
              </a:solidFill>
              <a:latin typeface="Calibri"/>
              <a:ea typeface="Calibri"/>
              <a:cs typeface="Calibri"/>
              <a:sym typeface="Calibri"/>
            </a:endParaRPr>
          </a:p>
          <a:p>
            <a:pPr marL="914400" lvl="1" indent="-342900" algn="just" rtl="0">
              <a:spcBef>
                <a:spcPts val="10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rates of recurrence, postoperative complications, and surgical site infection and lengths of stay were comparable with either procedure</a:t>
            </a:r>
            <a:endParaRPr sz="180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Overall, excisional hemorrhoidectomy is associated with higher pain scores, more blood loss and longer recovery time than any other surgical method.</a:t>
            </a:r>
            <a:endParaRPr>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lphaLcParenR"/>
            </a:pPr>
            <a:r>
              <a:rPr lang="en"/>
              <a:t>Excisional surgical hemorrhoidectomy</a:t>
            </a:r>
            <a:endParaRPr/>
          </a:p>
        </p:txBody>
      </p:sp>
      <p:sp>
        <p:nvSpPr>
          <p:cNvPr id="366" name="Google Shape;366;p5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Char char="➢"/>
            </a:pPr>
            <a:r>
              <a:rPr lang="en" b="1">
                <a:solidFill>
                  <a:srgbClr val="000000"/>
                </a:solidFill>
                <a:latin typeface="Calibri"/>
                <a:ea typeface="Calibri"/>
                <a:cs typeface="Calibri"/>
                <a:sym typeface="Calibri"/>
              </a:rPr>
              <a:t>Modified conventional hemorrhoidectomy</a:t>
            </a:r>
            <a:r>
              <a:rPr lang="en">
                <a:solidFill>
                  <a:srgbClr val="000000"/>
                </a:solidFill>
                <a:latin typeface="Calibri"/>
                <a:ea typeface="Calibri"/>
                <a:cs typeface="Calibri"/>
                <a:sym typeface="Calibri"/>
              </a:rPr>
              <a:t> include two alternative energy devices </a:t>
            </a:r>
            <a:r>
              <a:rPr lang="en" b="1">
                <a:solidFill>
                  <a:srgbClr val="000000"/>
                </a:solidFill>
                <a:latin typeface="Calibri"/>
                <a:ea typeface="Calibri"/>
                <a:cs typeface="Calibri"/>
                <a:sym typeface="Calibri"/>
              </a:rPr>
              <a:t>ligasure and harmonic scalpel which use diathermy and ultrasonic energy, respectively, to limit blood loss and postoperative pain as the instruments cut through tissue.</a:t>
            </a:r>
            <a:endParaRPr b="1">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Cochrane review of 10 studies - significantly lower pain scores on postoperative day 1 in patients receiving Ligasure vs. conventional hemorrhoidectomy. Additionally, Ligasure procedure took less time to complete. </a:t>
            </a:r>
            <a:endParaRPr>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Doppler-guided hemorrhoidal artery ligation</a:t>
            </a:r>
            <a:endParaRPr/>
          </a:p>
        </p:txBody>
      </p:sp>
      <p:sp>
        <p:nvSpPr>
          <p:cNvPr id="372" name="Google Shape;372;p59"/>
          <p:cNvSpPr txBox="1">
            <a:spLocks noGrp="1"/>
          </p:cNvSpPr>
          <p:nvPr>
            <p:ph type="body" idx="1"/>
          </p:nvPr>
        </p:nvSpPr>
        <p:spPr>
          <a:xfrm>
            <a:off x="311700" y="1266325"/>
            <a:ext cx="8520600" cy="35145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Involves using specialized lighted anal speculums with Doppler probes and/or suture ports to find and ligate superficial artery directly proximal to the associated hemorrhoid </a:t>
            </a:r>
            <a:endParaRPr>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Additionally, mucopexy (transanal rectoanal repair) may or may not be performed to relocate the prolapsing tissue</a:t>
            </a:r>
            <a:endParaRPr>
              <a:solidFill>
                <a:srgbClr val="000000"/>
              </a:solidFill>
              <a:latin typeface="Calibri"/>
              <a:ea typeface="Calibri"/>
              <a:cs typeface="Calibri"/>
              <a:sym typeface="Calibri"/>
            </a:endParaRPr>
          </a:p>
          <a:p>
            <a:pPr marL="0" lvl="0" indent="0" algn="just" rtl="0">
              <a:spcBef>
                <a:spcPts val="1600"/>
              </a:spcBef>
              <a:spcAft>
                <a:spcPts val="0"/>
              </a:spcAft>
              <a:buNone/>
            </a:pPr>
            <a:r>
              <a:rPr lang="en" b="1">
                <a:solidFill>
                  <a:srgbClr val="000000"/>
                </a:solidFill>
                <a:latin typeface="Calibri"/>
                <a:ea typeface="Calibri"/>
                <a:cs typeface="Calibri"/>
                <a:sym typeface="Calibri"/>
              </a:rPr>
              <a:t>Study: </a:t>
            </a:r>
            <a:endParaRPr b="1">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Avital et al reported that </a:t>
            </a:r>
            <a:endParaRPr>
              <a:solidFill>
                <a:srgbClr val="000000"/>
              </a:solidFill>
              <a:latin typeface="Calibri"/>
              <a:ea typeface="Calibri"/>
              <a:cs typeface="Calibri"/>
              <a:sym typeface="Calibri"/>
            </a:endParaRPr>
          </a:p>
          <a:p>
            <a:pPr marL="9144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At 1 year after this procedure, recurrence rates were 5.3% for grade II hemorrhoids and 13% for grade III hemorrhoids.</a:t>
            </a:r>
            <a:endParaRPr>
              <a:solidFill>
                <a:srgbClr val="000000"/>
              </a:solidFill>
              <a:latin typeface="Calibri"/>
              <a:ea typeface="Calibri"/>
              <a:cs typeface="Calibri"/>
              <a:sym typeface="Calibri"/>
            </a:endParaRPr>
          </a:p>
          <a:p>
            <a:pPr marL="9144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At 5 years, recurrence rates were 12% for grade II &amp; 31% for grade III. </a:t>
            </a:r>
            <a:endParaRPr>
              <a:solidFill>
                <a:srgbClr val="000000"/>
              </a:solidFill>
              <a:latin typeface="Calibri"/>
              <a:ea typeface="Calibri"/>
              <a:cs typeface="Calibri"/>
              <a:sym typeface="Calibri"/>
            </a:endParaRPr>
          </a:p>
          <a:p>
            <a:pPr marL="0" lvl="0" indent="0" algn="just" rtl="0">
              <a:spcBef>
                <a:spcPts val="0"/>
              </a:spcBef>
              <a:spcAft>
                <a:spcPts val="0"/>
              </a:spcAft>
              <a:buNone/>
            </a:pPr>
            <a:endParaRPr>
              <a:solidFill>
                <a:srgbClr val="000000"/>
              </a:solidFill>
              <a:latin typeface="Calibri"/>
              <a:ea typeface="Calibri"/>
              <a:cs typeface="Calibri"/>
              <a:sym typeface="Calibri"/>
            </a:endParaRPr>
          </a:p>
          <a:p>
            <a:pPr marL="0" lvl="0" indent="0" algn="just" rtl="0">
              <a:spcBef>
                <a:spcPts val="1600"/>
              </a:spcBef>
              <a:spcAft>
                <a:spcPts val="0"/>
              </a:spcAft>
              <a:buNone/>
            </a:pPr>
            <a:endParaRPr>
              <a:solidFill>
                <a:srgbClr val="000000"/>
              </a:solidFill>
              <a:latin typeface="Calibri"/>
              <a:ea typeface="Calibri"/>
              <a:cs typeface="Calibri"/>
              <a:sym typeface="Calibri"/>
            </a:endParaRPr>
          </a:p>
          <a:p>
            <a:pPr marL="0" lvl="0" indent="0" algn="just" rtl="0">
              <a:spcBef>
                <a:spcPts val="1600"/>
              </a:spcBef>
              <a:spcAft>
                <a:spcPts val="1600"/>
              </a:spcAft>
              <a:buNone/>
            </a:pPr>
            <a:endParaRPr>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cstate="email">
            <a:alphaModFix/>
          </a:blip>
          <a:stretch>
            <a:fillRect/>
          </a:stretch>
        </p:blipFill>
        <p:spPr>
          <a:xfrm>
            <a:off x="4740625" y="192675"/>
            <a:ext cx="4220625" cy="4803100"/>
          </a:xfrm>
          <a:prstGeom prst="rect">
            <a:avLst/>
          </a:prstGeom>
          <a:noFill/>
          <a:ln>
            <a:noFill/>
          </a:ln>
        </p:spPr>
      </p:pic>
      <p:sp>
        <p:nvSpPr>
          <p:cNvPr id="94" name="Google Shape;94;p17"/>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Rectal anatomy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Doppler-guided hemorrhoidal artery ligation</a:t>
            </a:r>
            <a:endParaRPr/>
          </a:p>
        </p:txBody>
      </p:sp>
      <p:sp>
        <p:nvSpPr>
          <p:cNvPr id="378" name="Google Shape;378;p60"/>
          <p:cNvSpPr txBox="1">
            <a:spLocks noGrp="1"/>
          </p:cNvSpPr>
          <p:nvPr>
            <p:ph type="body" idx="1"/>
          </p:nvPr>
        </p:nvSpPr>
        <p:spPr>
          <a:xfrm>
            <a:off x="311700" y="1266325"/>
            <a:ext cx="8520600" cy="2292600"/>
          </a:xfrm>
          <a:prstGeom prst="rect">
            <a:avLst/>
          </a:prstGeom>
        </p:spPr>
        <p:txBody>
          <a:bodyPr spcFirstLastPara="1" wrap="square" lIns="91425" tIns="91425" rIns="91425" bIns="91425" anchor="t" anchorCtr="0">
            <a:noAutofit/>
          </a:bodyPr>
          <a:lstStyle/>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Suitable for grade I, II, and III hemorrhoids, especially for grade II, but more studies are needed to prove its efficacy and recurrence rates for more advanced lesions. </a:t>
            </a:r>
            <a:endParaRPr>
              <a:solidFill>
                <a:srgbClr val="000000"/>
              </a:solidFill>
              <a:latin typeface="Calibri"/>
              <a:ea typeface="Calibri"/>
              <a:cs typeface="Calibri"/>
              <a:sym typeface="Calibri"/>
            </a:endParaRPr>
          </a:p>
          <a:p>
            <a:pPr marL="457200" lvl="0" indent="-342900" algn="just" rtl="0">
              <a:spcBef>
                <a:spcPts val="1800"/>
              </a:spcBef>
              <a:spcAft>
                <a:spcPts val="0"/>
              </a:spcAft>
              <a:buClr>
                <a:srgbClr val="000000"/>
              </a:buClr>
              <a:buSzPts val="1800"/>
              <a:buFont typeface="Calibri"/>
              <a:buChar char="➢"/>
            </a:pPr>
            <a:r>
              <a:rPr lang="en">
                <a:solidFill>
                  <a:srgbClr val="000000"/>
                </a:solidFill>
                <a:latin typeface="Calibri"/>
                <a:ea typeface="Calibri"/>
                <a:cs typeface="Calibri"/>
                <a:sym typeface="Calibri"/>
              </a:rPr>
              <a:t>Has high morbidity rate (18%), primarily pain or tenesmus, but causes less postoperative pain than other surgical methods.</a:t>
            </a:r>
            <a:endParaRPr>
              <a:solidFill>
                <a:srgbClr val="000000"/>
              </a:solidFill>
              <a:latin typeface="Calibri"/>
              <a:ea typeface="Calibri"/>
              <a:cs typeface="Calibri"/>
              <a:sym typeface="Calibri"/>
            </a:endParaRPr>
          </a:p>
          <a:p>
            <a:pPr marL="457200" lvl="0" indent="0" algn="just" rtl="0">
              <a:spcBef>
                <a:spcPts val="1800"/>
              </a:spcBef>
              <a:spcAft>
                <a:spcPts val="1800"/>
              </a:spcAft>
              <a:buNone/>
            </a:pPr>
            <a:endParaRPr>
              <a:solidFill>
                <a:srgbClr val="000000"/>
              </a:solidFill>
              <a:latin typeface="Calibri"/>
              <a:ea typeface="Calibri"/>
              <a:cs typeface="Calibri"/>
              <a:sym typeface="Calibri"/>
            </a:endParaRPr>
          </a:p>
        </p:txBody>
      </p:sp>
      <p:sp>
        <p:nvSpPr>
          <p:cNvPr id="379" name="Google Shape;379;p60"/>
          <p:cNvSpPr txBox="1"/>
          <p:nvPr/>
        </p:nvSpPr>
        <p:spPr>
          <a:xfrm>
            <a:off x="0" y="4606325"/>
            <a:ext cx="9144000" cy="439500"/>
          </a:xfrm>
          <a:prstGeom prst="rect">
            <a:avLst/>
          </a:prstGeom>
          <a:solidFill>
            <a:srgbClr val="FFD966"/>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Calibri"/>
                <a:ea typeface="Calibri"/>
                <a:cs typeface="Calibri"/>
                <a:sym typeface="Calibri"/>
              </a:rPr>
              <a:t>Overall, it has the potential to become a favored treatment.</a:t>
            </a:r>
            <a:endParaRPr sz="1800" b="1">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Stapled hemorrhoidopexy</a:t>
            </a:r>
            <a:endParaRPr/>
          </a:p>
        </p:txBody>
      </p:sp>
      <p:sp>
        <p:nvSpPr>
          <p:cNvPr id="385" name="Google Shape;385;p61"/>
          <p:cNvSpPr txBox="1">
            <a:spLocks noGrp="1"/>
          </p:cNvSpPr>
          <p:nvPr>
            <p:ph type="body" idx="1"/>
          </p:nvPr>
        </p:nvSpPr>
        <p:spPr>
          <a:xfrm>
            <a:off x="311700" y="1266325"/>
            <a:ext cx="5583900" cy="3541500"/>
          </a:xfrm>
          <a:prstGeom prst="rect">
            <a:avLst/>
          </a:prstGeom>
        </p:spPr>
        <p:txBody>
          <a:bodyPr spcFirstLastPara="1" wrap="square" lIns="91425" tIns="91425" rIns="91425" bIns="91425" anchor="t" anchorCtr="0">
            <a:noAutofit/>
          </a:bodyPr>
          <a:lstStyle/>
          <a:p>
            <a:pPr marL="457200" lvl="0" indent="-349250" algn="just" rtl="0">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Prolapsing part of internal hemorrhoidal cushion is moved upward by stapling rectal mucosa just above the hemorrhoid. </a:t>
            </a:r>
            <a:endParaRPr sz="1900">
              <a:solidFill>
                <a:srgbClr val="000000"/>
              </a:solidFill>
              <a:latin typeface="Calibri"/>
              <a:ea typeface="Calibri"/>
              <a:cs typeface="Calibri"/>
              <a:sym typeface="Calibri"/>
            </a:endParaRPr>
          </a:p>
          <a:p>
            <a:pPr marL="457200" lvl="0" indent="-349250" algn="just" rtl="0">
              <a:spcBef>
                <a:spcPts val="100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Not an option for patients with thrombosed internal hemorrhoids or with external hemorrhoids. </a:t>
            </a:r>
            <a:endParaRPr sz="1900">
              <a:solidFill>
                <a:srgbClr val="000000"/>
              </a:solidFill>
              <a:latin typeface="Calibri"/>
              <a:ea typeface="Calibri"/>
              <a:cs typeface="Calibri"/>
              <a:sym typeface="Calibri"/>
            </a:endParaRPr>
          </a:p>
          <a:p>
            <a:pPr marL="457200" lvl="0" indent="-349250" algn="just" rtl="0">
              <a:spcBef>
                <a:spcPts val="1000"/>
              </a:spcBef>
              <a:spcAft>
                <a:spcPts val="1000"/>
              </a:spcAft>
              <a:buClr>
                <a:srgbClr val="000000"/>
              </a:buClr>
              <a:buSzPts val="1900"/>
              <a:buFont typeface="Calibri"/>
              <a:buChar char="➢"/>
            </a:pPr>
            <a:r>
              <a:rPr lang="en" sz="1900">
                <a:solidFill>
                  <a:srgbClr val="000000"/>
                </a:solidFill>
                <a:latin typeface="Calibri"/>
                <a:ea typeface="Calibri"/>
                <a:cs typeface="Calibri"/>
                <a:sym typeface="Calibri"/>
              </a:rPr>
              <a:t>Pain scores are lower with stapled hemorrhoidopexy than with excisional hemorrhoidectomy, but not superior in terms of recurrences.</a:t>
            </a:r>
            <a:endParaRPr sz="1900">
              <a:solidFill>
                <a:srgbClr val="000000"/>
              </a:solidFill>
              <a:latin typeface="Calibri"/>
              <a:ea typeface="Calibri"/>
              <a:cs typeface="Calibri"/>
              <a:sym typeface="Calibri"/>
            </a:endParaRPr>
          </a:p>
        </p:txBody>
      </p:sp>
      <p:pic>
        <p:nvPicPr>
          <p:cNvPr id="386" name="Google Shape;386;p61"/>
          <p:cNvPicPr preferRelativeResize="0"/>
          <p:nvPr/>
        </p:nvPicPr>
        <p:blipFill>
          <a:blip r:embed="rId3" cstate="email">
            <a:alphaModFix/>
          </a:blip>
          <a:stretch>
            <a:fillRect/>
          </a:stretch>
        </p:blipFill>
        <p:spPr>
          <a:xfrm>
            <a:off x="5931500" y="356975"/>
            <a:ext cx="3039400" cy="43627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Stapled hemorrhoidopexy</a:t>
            </a:r>
            <a:endParaRPr/>
          </a:p>
        </p:txBody>
      </p:sp>
      <p:sp>
        <p:nvSpPr>
          <p:cNvPr id="392" name="Google Shape;392;p6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Small but significant benefits with less time to first bowel movement, shorter hospital stays, and fewer unhealed wounds at four weeks.</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Specific complications such as rectovaginal fistula, anal stenosis, or sphincter injuries may occur and these should be clearly explained to patients, and necessary information should be given to patients upon discharge. </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Primary care physician should also be careful about fistulas and stenoses in this particular patient population. </a:t>
            </a:r>
            <a:endParaRPr>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Stapled hemorrhoidopexy</a:t>
            </a:r>
            <a:endParaRPr/>
          </a:p>
        </p:txBody>
      </p:sp>
      <p:sp>
        <p:nvSpPr>
          <p:cNvPr id="398" name="Google Shape;398;p63"/>
          <p:cNvSpPr txBox="1">
            <a:spLocks noGrp="1"/>
          </p:cNvSpPr>
          <p:nvPr>
            <p:ph type="body" idx="1"/>
          </p:nvPr>
        </p:nvSpPr>
        <p:spPr>
          <a:xfrm>
            <a:off x="311700" y="1106830"/>
            <a:ext cx="8520600" cy="35415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b="1">
                <a:solidFill>
                  <a:srgbClr val="000000"/>
                </a:solidFill>
                <a:latin typeface="Calibri"/>
                <a:ea typeface="Calibri"/>
                <a:cs typeface="Calibri"/>
                <a:sym typeface="Calibri"/>
              </a:rPr>
              <a:t>Study:</a:t>
            </a:r>
            <a:endParaRPr b="1">
              <a:solidFill>
                <a:srgbClr val="000000"/>
              </a:solidFill>
              <a:latin typeface="Calibri"/>
              <a:ea typeface="Calibri"/>
              <a:cs typeface="Calibri"/>
              <a:sym typeface="Calibri"/>
            </a:endParaRPr>
          </a:p>
          <a:p>
            <a:pPr marL="457200" lvl="0" indent="-342900" algn="just" rtl="0">
              <a:lnSpc>
                <a:spcPct val="150000"/>
              </a:lnSpc>
              <a:spcBef>
                <a:spcPts val="0"/>
              </a:spcBef>
              <a:spcAft>
                <a:spcPts val="0"/>
              </a:spcAft>
              <a:buClr>
                <a:srgbClr val="000000"/>
              </a:buClr>
              <a:buSzPts val="1800"/>
              <a:buChar char="●"/>
            </a:pPr>
            <a:r>
              <a:rPr lang="en" b="1">
                <a:solidFill>
                  <a:srgbClr val="000000"/>
                </a:solidFill>
                <a:latin typeface="Calibri"/>
                <a:ea typeface="Calibri"/>
                <a:cs typeface="Calibri"/>
                <a:sym typeface="Calibri"/>
              </a:rPr>
              <a:t>Cochrane review of 12 trials demonstrated - </a:t>
            </a:r>
            <a:r>
              <a:rPr lang="en">
                <a:solidFill>
                  <a:srgbClr val="000000"/>
                </a:solidFill>
                <a:latin typeface="Calibri"/>
                <a:ea typeface="Calibri"/>
                <a:cs typeface="Calibri"/>
                <a:sym typeface="Calibri"/>
              </a:rPr>
              <a:t>recurrent hemorrhoids were significantly more common after stapled hemorrhoidopexy vs. conventional excisional hemorrhoidectomy </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0"/>
              </a:spcAft>
              <a:buClr>
                <a:srgbClr val="000000"/>
              </a:buClr>
              <a:buSzPts val="1800"/>
              <a:buChar char="●"/>
            </a:pPr>
            <a:r>
              <a:rPr lang="en" b="1">
                <a:solidFill>
                  <a:srgbClr val="000000"/>
                </a:solidFill>
                <a:latin typeface="Calibri"/>
                <a:ea typeface="Calibri"/>
                <a:cs typeface="Calibri"/>
                <a:sym typeface="Calibri"/>
              </a:rPr>
              <a:t>A 2007 meta-analysis showed - no significant differences in complication rates between </a:t>
            </a:r>
            <a:r>
              <a:rPr lang="en">
                <a:solidFill>
                  <a:srgbClr val="000000"/>
                </a:solidFill>
                <a:latin typeface="Calibri"/>
                <a:ea typeface="Calibri"/>
                <a:cs typeface="Calibri"/>
                <a:sym typeface="Calibri"/>
              </a:rPr>
              <a:t>stapled hemorrhoidopexy vs. conventional excisional hemorrhoidectomy, with the exception of increased rates of persistence or recurrence of hemorrhoids and prolapse at one year of follow-up in patients who had stapled hemorrhoidopexy.</a:t>
            </a:r>
            <a:endParaRPr b="1">
              <a:solidFill>
                <a:srgbClr val="000000"/>
              </a:solidFill>
              <a:latin typeface="Calibri"/>
              <a:ea typeface="Calibri"/>
              <a:cs typeface="Calibri"/>
              <a:sym typeface="Calibri"/>
            </a:endParaRPr>
          </a:p>
          <a:p>
            <a:pPr marL="0" lvl="0" indent="0" algn="just" rtl="0">
              <a:lnSpc>
                <a:spcPct val="150000"/>
              </a:lnSpc>
              <a:spcBef>
                <a:spcPts val="1000"/>
              </a:spcBef>
              <a:spcAft>
                <a:spcPts val="1000"/>
              </a:spcAft>
              <a:buNone/>
            </a:pPr>
            <a:endParaRPr b="1">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IN" sz="2400" b="1" dirty="0"/>
              <a:t>Preference for surgical options in </a:t>
            </a:r>
            <a:r>
              <a:rPr lang="en-IN" sz="2400" b="1" dirty="0" err="1"/>
              <a:t>hemorrhoids</a:t>
            </a:r>
            <a:r>
              <a:rPr lang="en-IN" sz="2400" b="1" dirty="0"/>
              <a:t> management</a:t>
            </a:r>
            <a:endParaRPr lang="en-IN" sz="2400" dirty="0"/>
          </a:p>
        </p:txBody>
      </p:sp>
      <p:sp>
        <p:nvSpPr>
          <p:cNvPr id="3" name="Content Placeholder 2"/>
          <p:cNvSpPr>
            <a:spLocks noGrp="1"/>
          </p:cNvSpPr>
          <p:nvPr>
            <p:ph idx="1"/>
          </p:nvPr>
        </p:nvSpPr>
        <p:spPr/>
        <p:txBody>
          <a:bodyPr/>
          <a:lstStyle/>
          <a:p>
            <a:endParaRPr lang="en-IN"/>
          </a:p>
        </p:txBody>
      </p:sp>
      <p:pic>
        <p:nvPicPr>
          <p:cNvPr id="74754" name="Picture 2"/>
          <p:cNvPicPr>
            <a:picLocks noChangeAspect="1" noChangeArrowheads="1"/>
          </p:cNvPicPr>
          <p:nvPr/>
        </p:nvPicPr>
        <p:blipFill>
          <a:blip r:embed="rId2" cstate="email"/>
          <a:srcRect/>
          <a:stretch>
            <a:fillRect/>
          </a:stretch>
        </p:blipFill>
        <p:spPr bwMode="auto">
          <a:xfrm>
            <a:off x="163773" y="1105469"/>
            <a:ext cx="8693624" cy="3452883"/>
          </a:xfrm>
          <a:prstGeom prst="rect">
            <a:avLst/>
          </a:prstGeom>
          <a:noFill/>
          <a:ln w="9525">
            <a:noFill/>
            <a:miter lim="800000"/>
            <a:headEnd/>
            <a:tailEnd/>
          </a:ln>
        </p:spPr>
      </p:pic>
      <p:sp>
        <p:nvSpPr>
          <p:cNvPr id="5" name="Rectangle 4"/>
          <p:cNvSpPr/>
          <p:nvPr/>
        </p:nvSpPr>
        <p:spPr>
          <a:xfrm>
            <a:off x="245660" y="4700002"/>
            <a:ext cx="8666328" cy="246221"/>
          </a:xfrm>
          <a:prstGeom prst="rect">
            <a:avLst/>
          </a:prstGeom>
        </p:spPr>
        <p:txBody>
          <a:bodyPr wrap="square">
            <a:spAutoFit/>
          </a:bodyPr>
          <a:lstStyle/>
          <a:p>
            <a:r>
              <a:rPr lang="en-IN" sz="1000" dirty="0" err="1"/>
              <a:t>Yeo</a:t>
            </a:r>
            <a:r>
              <a:rPr lang="en-IN" sz="1000" dirty="0"/>
              <a:t> D, Tan K-Y. </a:t>
            </a:r>
            <a:r>
              <a:rPr lang="en-IN" sz="1000" dirty="0" err="1"/>
              <a:t>Hemorrhoidectomy</a:t>
            </a:r>
            <a:r>
              <a:rPr lang="en-IN" sz="1000" dirty="0"/>
              <a:t> – making sense of the surgical options. </a:t>
            </a:r>
            <a:r>
              <a:rPr lang="en-IN" sz="1000" i="1" dirty="0"/>
              <a:t>World J Gastroenterol. </a:t>
            </a:r>
            <a:r>
              <a:rPr lang="en-IN" sz="1000" dirty="0"/>
              <a:t>2014;20(45):16976-83.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4"/>
          <p:cNvSpPr txBox="1">
            <a:spLocks noGrp="1"/>
          </p:cNvSpPr>
          <p:nvPr>
            <p:ph type="title"/>
          </p:nvPr>
        </p:nvSpPr>
        <p:spPr>
          <a:xfrm>
            <a:off x="311700" y="814800"/>
            <a:ext cx="8571300" cy="13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t>Patients with compounding conditions</a:t>
            </a:r>
            <a:endParaRPr sz="50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1935" y="2806849"/>
            <a:ext cx="3700130" cy="212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Patients with compounding conditions</a:t>
            </a:r>
            <a:endParaRPr/>
          </a:p>
        </p:txBody>
      </p:sp>
      <p:sp>
        <p:nvSpPr>
          <p:cNvPr id="409" name="Google Shape;409;p65"/>
          <p:cNvSpPr txBox="1">
            <a:spLocks noGrp="1"/>
          </p:cNvSpPr>
          <p:nvPr>
            <p:ph type="body" idx="1"/>
          </p:nvPr>
        </p:nvSpPr>
        <p:spPr>
          <a:xfrm>
            <a:off x="311700" y="1266325"/>
            <a:ext cx="4912500" cy="3302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b="1">
                <a:solidFill>
                  <a:srgbClr val="000000"/>
                </a:solidFill>
                <a:latin typeface="Calibri"/>
                <a:ea typeface="Calibri"/>
                <a:cs typeface="Calibri"/>
                <a:sym typeface="Calibri"/>
              </a:rPr>
              <a:t>Pregnant patients</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Often develop hemorrhoids as intra-abdominal pressure increases, particularly during the third trimester.</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Acute episodes of pain and bleeding are common in pregnant women with preexisting hemorrhoids. </a:t>
            </a:r>
            <a:endParaRPr>
              <a:solidFill>
                <a:srgbClr val="000000"/>
              </a:solidFill>
              <a:latin typeface="Calibri"/>
              <a:ea typeface="Calibri"/>
              <a:cs typeface="Calibri"/>
              <a:sym typeface="Calibri"/>
            </a:endParaRPr>
          </a:p>
        </p:txBody>
      </p:sp>
      <p:pic>
        <p:nvPicPr>
          <p:cNvPr id="410" name="Google Shape;410;p65"/>
          <p:cNvPicPr preferRelativeResize="0"/>
          <p:nvPr/>
        </p:nvPicPr>
        <p:blipFill>
          <a:blip r:embed="rId3" cstate="email">
            <a:alphaModFix/>
          </a:blip>
          <a:stretch>
            <a:fillRect/>
          </a:stretch>
        </p:blipFill>
        <p:spPr>
          <a:xfrm>
            <a:off x="5282600" y="2092525"/>
            <a:ext cx="3615000" cy="203281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Patients with compounding conditions</a:t>
            </a:r>
            <a:endParaRPr/>
          </a:p>
        </p:txBody>
      </p:sp>
      <p:sp>
        <p:nvSpPr>
          <p:cNvPr id="416" name="Google Shape;416;p66"/>
          <p:cNvSpPr txBox="1">
            <a:spLocks noGrp="1"/>
          </p:cNvSpPr>
          <p:nvPr>
            <p:ph type="body" idx="1"/>
          </p:nvPr>
        </p:nvSpPr>
        <p:spPr>
          <a:xfrm>
            <a:off x="311700" y="1266325"/>
            <a:ext cx="8520600" cy="3742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Pregnant patients treatment of hemorrhoids</a:t>
            </a:r>
            <a:endParaRPr b="1">
              <a:solidFill>
                <a:srgbClr val="000000"/>
              </a:solidFill>
              <a:latin typeface="Calibri"/>
              <a:ea typeface="Calibri"/>
              <a:cs typeface="Calibri"/>
              <a:sym typeface="Calibri"/>
            </a:endParaRPr>
          </a:p>
          <a:p>
            <a:pPr marL="457200" lvl="0" indent="-342900" algn="just" rtl="0">
              <a:spcBef>
                <a:spcPts val="1600"/>
              </a:spcBef>
              <a:spcAft>
                <a:spcPts val="0"/>
              </a:spcAft>
              <a:buClr>
                <a:srgbClr val="000000"/>
              </a:buClr>
              <a:buSzPts val="1800"/>
              <a:buChar char="➢"/>
            </a:pPr>
            <a:r>
              <a:rPr lang="en" b="1">
                <a:solidFill>
                  <a:srgbClr val="000000"/>
                </a:solidFill>
                <a:latin typeface="Calibri"/>
                <a:ea typeface="Calibri"/>
                <a:cs typeface="Calibri"/>
                <a:sym typeface="Calibri"/>
              </a:rPr>
              <a:t>Conservative treatment</a:t>
            </a:r>
            <a:r>
              <a:rPr lang="en">
                <a:solidFill>
                  <a:srgbClr val="000000"/>
                </a:solidFill>
                <a:latin typeface="Calibri"/>
                <a:ea typeface="Calibri"/>
                <a:cs typeface="Calibri"/>
                <a:sym typeface="Calibri"/>
              </a:rPr>
              <a:t> - main approach in because most hemorrhoids regress after childbirth and include increased dietary fiber, stool softeners, and sitz baths, which are safe to use for external hemorrhoids.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Char char="➢"/>
            </a:pPr>
            <a:r>
              <a:rPr lang="en" b="1">
                <a:solidFill>
                  <a:srgbClr val="000000"/>
                </a:solidFill>
                <a:latin typeface="Calibri"/>
                <a:ea typeface="Calibri"/>
                <a:cs typeface="Calibri"/>
                <a:sym typeface="Calibri"/>
              </a:rPr>
              <a:t>Any office-based or surgical intervention</a:t>
            </a:r>
            <a:r>
              <a:rPr lang="en">
                <a:solidFill>
                  <a:srgbClr val="000000"/>
                </a:solidFill>
                <a:latin typeface="Calibri"/>
                <a:ea typeface="Calibri"/>
                <a:cs typeface="Calibri"/>
                <a:sym typeface="Calibri"/>
              </a:rPr>
              <a:t> should be postponed until after childbirth, if possible.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Char char="➢"/>
            </a:pPr>
            <a:r>
              <a:rPr lang="en" b="1">
                <a:solidFill>
                  <a:srgbClr val="000000"/>
                </a:solidFill>
                <a:latin typeface="Calibri"/>
                <a:ea typeface="Calibri"/>
                <a:cs typeface="Calibri"/>
                <a:sym typeface="Calibri"/>
              </a:rPr>
              <a:t>Kegel exercises and lying on the left side</a:t>
            </a:r>
            <a:r>
              <a:rPr lang="en">
                <a:solidFill>
                  <a:srgbClr val="000000"/>
                </a:solidFill>
                <a:latin typeface="Calibri"/>
                <a:ea typeface="Calibri"/>
                <a:cs typeface="Calibri"/>
                <a:sym typeface="Calibri"/>
              </a:rPr>
              <a:t> are also recommended to relieve symptoms. </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Char char="➢"/>
            </a:pPr>
            <a:r>
              <a:rPr lang="en">
                <a:solidFill>
                  <a:srgbClr val="000000"/>
                </a:solidFill>
                <a:latin typeface="Calibri"/>
                <a:ea typeface="Calibri"/>
                <a:cs typeface="Calibri"/>
                <a:sym typeface="Calibri"/>
              </a:rPr>
              <a:t>In cases of severe bleeding, </a:t>
            </a:r>
            <a:r>
              <a:rPr lang="en" b="1">
                <a:solidFill>
                  <a:srgbClr val="000000"/>
                </a:solidFill>
                <a:latin typeface="Calibri"/>
                <a:ea typeface="Calibri"/>
                <a:cs typeface="Calibri"/>
                <a:sym typeface="Calibri"/>
              </a:rPr>
              <a:t>anal packing</a:t>
            </a:r>
            <a:r>
              <a:rPr lang="en">
                <a:solidFill>
                  <a:srgbClr val="000000"/>
                </a:solidFill>
                <a:latin typeface="Calibri"/>
                <a:ea typeface="Calibri"/>
                <a:cs typeface="Calibri"/>
                <a:sym typeface="Calibri"/>
              </a:rPr>
              <a:t> appears to be useful. </a:t>
            </a:r>
            <a:endParaRPr>
              <a:solidFill>
                <a:srgbClr val="000000"/>
              </a:solidFill>
              <a:latin typeface="Calibri"/>
              <a:ea typeface="Calibri"/>
              <a:cs typeface="Calibri"/>
              <a:sym typeface="Calibri"/>
            </a:endParaRPr>
          </a:p>
          <a:p>
            <a:pPr marL="0" lvl="0" indent="0" algn="just" rtl="0">
              <a:spcBef>
                <a:spcPts val="1000"/>
              </a:spcBef>
              <a:spcAft>
                <a:spcPts val="1600"/>
              </a:spcAft>
              <a:buNone/>
            </a:pPr>
            <a:endParaRPr>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Patients with compounding conditions</a:t>
            </a:r>
            <a:endParaRPr/>
          </a:p>
        </p:txBody>
      </p:sp>
      <p:sp>
        <p:nvSpPr>
          <p:cNvPr id="422" name="Google Shape;422;p67"/>
          <p:cNvSpPr txBox="1">
            <a:spLocks noGrp="1"/>
          </p:cNvSpPr>
          <p:nvPr>
            <p:ph type="body" idx="1"/>
          </p:nvPr>
        </p:nvSpPr>
        <p:spPr>
          <a:xfrm>
            <a:off x="311700" y="1266325"/>
            <a:ext cx="8520600" cy="34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Calibri"/>
                <a:ea typeface="Calibri"/>
                <a:cs typeface="Calibri"/>
                <a:sym typeface="Calibri"/>
              </a:rPr>
              <a:t>Immunosuppressed patients and those on anticoagulant therapy </a:t>
            </a:r>
            <a:endParaRPr b="1">
              <a:solidFill>
                <a:srgbClr val="000000"/>
              </a:solidFill>
              <a:latin typeface="Calibri"/>
              <a:ea typeface="Calibri"/>
              <a:cs typeface="Calibri"/>
              <a:sym typeface="Calibri"/>
            </a:endParaRPr>
          </a:p>
          <a:p>
            <a:pPr marL="457200" lvl="0" indent="-342900" algn="l" rtl="0">
              <a:spcBef>
                <a:spcPts val="1600"/>
              </a:spcBef>
              <a:spcAft>
                <a:spcPts val="0"/>
              </a:spcAft>
              <a:buClr>
                <a:srgbClr val="000000"/>
              </a:buClr>
              <a:buSzPts val="1800"/>
              <a:buFont typeface="Calibri"/>
              <a:buChar char="➢"/>
            </a:pPr>
            <a:r>
              <a:rPr lang="en">
                <a:solidFill>
                  <a:srgbClr val="000000"/>
                </a:solidFill>
                <a:latin typeface="Calibri"/>
                <a:ea typeface="Calibri"/>
                <a:cs typeface="Calibri"/>
                <a:sym typeface="Calibri"/>
              </a:rPr>
              <a:t>More prone to serious complications such as sepsis and profuse bleeding. Conservative management should be used. </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Injection sclerotherapy may be beneficial, as it has been shown to decrease bleeding. </a:t>
            </a:r>
            <a:endParaRPr>
              <a:solidFill>
                <a:srgbClr val="000000"/>
              </a:solidFill>
              <a:latin typeface="Calibri"/>
              <a:ea typeface="Calibri"/>
              <a:cs typeface="Calibri"/>
              <a:sym typeface="Calibri"/>
            </a:endParaRPr>
          </a:p>
          <a:p>
            <a:pPr marL="0" lvl="0" indent="0" algn="l" rtl="0">
              <a:spcBef>
                <a:spcPts val="0"/>
              </a:spcBef>
              <a:spcAft>
                <a:spcPts val="0"/>
              </a:spcAft>
              <a:buNone/>
            </a:pPr>
            <a:r>
              <a:rPr lang="en" b="1">
                <a:solidFill>
                  <a:srgbClr val="000000"/>
                </a:solidFill>
                <a:latin typeface="Calibri"/>
                <a:ea typeface="Calibri"/>
                <a:cs typeface="Calibri"/>
                <a:sym typeface="Calibri"/>
              </a:rPr>
              <a:t>Note: </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Patients on immunosuppressive agents should stop taking them and start taking an antibiotic</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Patients on anticoagulant or antiplatelet medications should be instructed to stop them 1 week before any intervention</a:t>
            </a:r>
            <a:endParaRPr>
              <a:solidFill>
                <a:srgbClr val="000000"/>
              </a:solidFill>
              <a:latin typeface="Calibri"/>
              <a:ea typeface="Calibri"/>
              <a:cs typeface="Calibri"/>
              <a:sym typeface="Calibri"/>
            </a:endParaRPr>
          </a:p>
        </p:txBody>
      </p:sp>
      <p:pic>
        <p:nvPicPr>
          <p:cNvPr id="423" name="Google Shape;423;p67"/>
          <p:cNvPicPr preferRelativeResize="0"/>
          <p:nvPr/>
        </p:nvPicPr>
        <p:blipFill>
          <a:blip r:embed="rId3" cstate="email">
            <a:alphaModFix/>
          </a:blip>
          <a:stretch>
            <a:fillRect/>
          </a:stretch>
        </p:blipFill>
        <p:spPr>
          <a:xfrm>
            <a:off x="6817900" y="698350"/>
            <a:ext cx="2014398" cy="10071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Patients with compounding conditions</a:t>
            </a:r>
            <a:endParaRPr/>
          </a:p>
        </p:txBody>
      </p:sp>
      <p:sp>
        <p:nvSpPr>
          <p:cNvPr id="429" name="Google Shape;429;p68"/>
          <p:cNvSpPr txBox="1">
            <a:spLocks noGrp="1"/>
          </p:cNvSpPr>
          <p:nvPr>
            <p:ph type="body" idx="1"/>
          </p:nvPr>
        </p:nvSpPr>
        <p:spPr>
          <a:xfrm>
            <a:off x="311700" y="1266325"/>
            <a:ext cx="54093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Crohn disease</a:t>
            </a:r>
            <a:endParaRPr b="1">
              <a:solidFill>
                <a:srgbClr val="000000"/>
              </a:solidFill>
              <a:latin typeface="Calibri"/>
              <a:ea typeface="Calibri"/>
              <a:cs typeface="Calibri"/>
              <a:sym typeface="Calibri"/>
            </a:endParaRPr>
          </a:p>
          <a:p>
            <a:pPr marL="0" lvl="0" indent="0" algn="just" rtl="0">
              <a:spcBef>
                <a:spcPts val="1600"/>
              </a:spcBef>
              <a:spcAft>
                <a:spcPts val="0"/>
              </a:spcAft>
              <a:buNone/>
            </a:pPr>
            <a:r>
              <a:rPr lang="en">
                <a:solidFill>
                  <a:srgbClr val="000000"/>
                </a:solidFill>
                <a:latin typeface="Calibri"/>
                <a:ea typeface="Calibri"/>
                <a:cs typeface="Calibri"/>
                <a:sym typeface="Calibri"/>
              </a:rPr>
              <a:t>Some patients with Crohn disease may have hemorrhoids, though this is rare. </a:t>
            </a:r>
            <a:endParaRPr>
              <a:solidFill>
                <a:srgbClr val="000000"/>
              </a:solidFill>
              <a:latin typeface="Calibri"/>
              <a:ea typeface="Calibri"/>
              <a:cs typeface="Calibri"/>
              <a:sym typeface="Calibri"/>
            </a:endParaRPr>
          </a:p>
          <a:p>
            <a:pPr marL="0" lvl="0" indent="0" algn="just" rtl="0">
              <a:spcBef>
                <a:spcPts val="1600"/>
              </a:spcBef>
              <a:spcAft>
                <a:spcPts val="0"/>
              </a:spcAft>
              <a:buNone/>
            </a:pPr>
            <a:r>
              <a:rPr lang="en" b="1">
                <a:solidFill>
                  <a:srgbClr val="000000"/>
                </a:solidFill>
                <a:latin typeface="Calibri"/>
                <a:ea typeface="Calibri"/>
                <a:cs typeface="Calibri"/>
                <a:sym typeface="Calibri"/>
              </a:rPr>
              <a:t>Study: </a:t>
            </a:r>
            <a:endParaRPr b="1">
              <a:solidFill>
                <a:srgbClr val="000000"/>
              </a:solidFill>
              <a:latin typeface="Calibri"/>
              <a:ea typeface="Calibri"/>
              <a:cs typeface="Calibri"/>
              <a:sym typeface="Calibri"/>
            </a:endParaRPr>
          </a:p>
          <a:p>
            <a:pPr marL="457200" lvl="0" indent="-342900" algn="just" rtl="0">
              <a:spcBef>
                <a:spcPts val="160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Eglinton et al reported that </a:t>
            </a:r>
            <a:endParaRPr>
              <a:solidFill>
                <a:srgbClr val="000000"/>
              </a:solidFill>
              <a:latin typeface="Calibri"/>
              <a:ea typeface="Calibri"/>
              <a:cs typeface="Calibri"/>
              <a:sym typeface="Calibri"/>
            </a:endParaRPr>
          </a:p>
          <a:p>
            <a:pPr marL="457200" lvl="0" indent="0" algn="just" rtl="0">
              <a:spcBef>
                <a:spcPts val="1600"/>
              </a:spcBef>
              <a:spcAft>
                <a:spcPts val="0"/>
              </a:spcAft>
              <a:buNone/>
            </a:pPr>
            <a:r>
              <a:rPr lang="en">
                <a:solidFill>
                  <a:srgbClr val="000000"/>
                </a:solidFill>
                <a:latin typeface="Calibri"/>
                <a:ea typeface="Calibri"/>
                <a:cs typeface="Calibri"/>
                <a:sym typeface="Calibri"/>
              </a:rPr>
              <a:t>Of 715 patients with Crohn disease, 190 (26.6%) had symptomatic perianal disease and of these, only 3 (1.6%) had hemorrhoids. </a:t>
            </a:r>
            <a:endParaRPr>
              <a:solidFill>
                <a:srgbClr val="000000"/>
              </a:solidFill>
              <a:latin typeface="Calibri"/>
              <a:ea typeface="Calibri"/>
              <a:cs typeface="Calibri"/>
              <a:sym typeface="Calibri"/>
            </a:endParaRPr>
          </a:p>
          <a:p>
            <a:pPr marL="0" lvl="0" indent="0" algn="just" rtl="0">
              <a:spcBef>
                <a:spcPts val="1600"/>
              </a:spcBef>
              <a:spcAft>
                <a:spcPts val="1600"/>
              </a:spcAft>
              <a:buNone/>
            </a:pPr>
            <a:endParaRPr>
              <a:solidFill>
                <a:srgbClr val="000000"/>
              </a:solidFill>
              <a:latin typeface="Calibri"/>
              <a:ea typeface="Calibri"/>
              <a:cs typeface="Calibri"/>
              <a:sym typeface="Calibri"/>
            </a:endParaRPr>
          </a:p>
        </p:txBody>
      </p:sp>
      <p:pic>
        <p:nvPicPr>
          <p:cNvPr id="430" name="Google Shape;430;p68"/>
          <p:cNvPicPr preferRelativeResize="0"/>
          <p:nvPr/>
        </p:nvPicPr>
        <p:blipFill>
          <a:blip r:embed="rId3" cstate="email">
            <a:alphaModFix/>
          </a:blip>
          <a:stretch>
            <a:fillRect/>
          </a:stretch>
        </p:blipFill>
        <p:spPr>
          <a:xfrm>
            <a:off x="5819675" y="2097175"/>
            <a:ext cx="3118200" cy="234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hemorrhoids develop?</a:t>
            </a:r>
            <a:endParaRPr/>
          </a:p>
        </p:txBody>
      </p:sp>
      <p:sp>
        <p:nvSpPr>
          <p:cNvPr id="100" name="Google Shape;100;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6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When the venous drainage of the anus is altered it cause venous plexus and connecting tissue to dilate, creating an outgrowth of anal mucosa from the rectal wall.</a:t>
            </a:r>
            <a:endParaRPr dirty="0">
              <a:solidFill>
                <a:srgbClr val="000000"/>
              </a:solidFill>
              <a:latin typeface="Calibri"/>
              <a:ea typeface="Calibri"/>
              <a:cs typeface="Calibri"/>
              <a:sym typeface="Calibri"/>
            </a:endParaRPr>
          </a:p>
          <a:p>
            <a:pPr marL="457200" lvl="0" indent="0" algn="just" rtl="0">
              <a:spcBef>
                <a:spcPts val="600"/>
              </a:spcBef>
              <a:spcAft>
                <a:spcPts val="0"/>
              </a:spcAft>
              <a:buNone/>
            </a:pPr>
            <a:endParaRPr dirty="0">
              <a:solidFill>
                <a:srgbClr val="000000"/>
              </a:solidFill>
              <a:latin typeface="Calibri"/>
              <a:ea typeface="Calibri"/>
              <a:cs typeface="Calibri"/>
              <a:sym typeface="Calibri"/>
            </a:endParaRPr>
          </a:p>
          <a:p>
            <a:pPr marL="457200" lvl="0" indent="-342900" algn="just" rtl="0">
              <a:spcBef>
                <a:spcPts val="6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But the exact pathophysiology is still unknown.</a:t>
            </a:r>
            <a:endParaRPr dirty="0">
              <a:solidFill>
                <a:srgbClr val="000000"/>
              </a:solidFill>
              <a:latin typeface="Calibri"/>
              <a:ea typeface="Calibri"/>
              <a:cs typeface="Calibri"/>
              <a:sym typeface="Calibri"/>
            </a:endParaRPr>
          </a:p>
          <a:p>
            <a:pPr marL="457200" lvl="0" indent="0" algn="l" rtl="0">
              <a:spcBef>
                <a:spcPts val="600"/>
              </a:spcBef>
              <a:spcAft>
                <a:spcPts val="0"/>
              </a:spcAft>
              <a:buNone/>
            </a:pPr>
            <a:endParaRPr dirty="0"/>
          </a:p>
        </p:txBody>
      </p:sp>
      <p:sp>
        <p:nvSpPr>
          <p:cNvPr id="4" name="Rectangle 3"/>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Patients with compounding conditions</a:t>
            </a:r>
            <a:endParaRPr/>
          </a:p>
        </p:txBody>
      </p:sp>
      <p:sp>
        <p:nvSpPr>
          <p:cNvPr id="436" name="Google Shape;436;p6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000000"/>
                </a:solidFill>
                <a:latin typeface="Calibri"/>
                <a:ea typeface="Calibri"/>
                <a:cs typeface="Calibri"/>
                <a:sym typeface="Calibri"/>
              </a:rPr>
              <a:t>Crohn disease treatment of hemorrhoids</a:t>
            </a:r>
            <a:endParaRPr b="1">
              <a:solidFill>
                <a:srgbClr val="000000"/>
              </a:solidFill>
              <a:latin typeface="Calibri"/>
              <a:ea typeface="Calibri"/>
              <a:cs typeface="Calibri"/>
              <a:sym typeface="Calibri"/>
            </a:endParaRPr>
          </a:p>
          <a:p>
            <a:pPr marL="0" lvl="0" indent="0" algn="just" rtl="0">
              <a:spcBef>
                <a:spcPts val="1600"/>
              </a:spcBef>
              <a:spcAft>
                <a:spcPts val="0"/>
              </a:spcAft>
              <a:buNone/>
            </a:pPr>
            <a:r>
              <a:rPr lang="en">
                <a:solidFill>
                  <a:srgbClr val="000000"/>
                </a:solidFill>
                <a:latin typeface="Calibri"/>
                <a:ea typeface="Calibri"/>
                <a:cs typeface="Calibri"/>
                <a:sym typeface="Calibri"/>
              </a:rPr>
              <a:t>Treatment is always </a:t>
            </a:r>
            <a:r>
              <a:rPr lang="en" b="1">
                <a:solidFill>
                  <a:srgbClr val="000000"/>
                </a:solidFill>
                <a:latin typeface="Calibri"/>
                <a:ea typeface="Calibri"/>
                <a:cs typeface="Calibri"/>
                <a:sym typeface="Calibri"/>
              </a:rPr>
              <a:t>conservative</a:t>
            </a:r>
            <a:r>
              <a:rPr lang="en">
                <a:solidFill>
                  <a:srgbClr val="000000"/>
                </a:solidFill>
                <a:latin typeface="Calibri"/>
                <a:ea typeface="Calibri"/>
                <a:cs typeface="Calibri"/>
                <a:sym typeface="Calibri"/>
              </a:rPr>
              <a:t> and directed at the Crohn disease rather than the hemorrhoids. </a:t>
            </a:r>
            <a:endParaRPr>
              <a:solidFill>
                <a:srgbClr val="000000"/>
              </a:solidFill>
              <a:latin typeface="Calibri"/>
              <a:ea typeface="Calibri"/>
              <a:cs typeface="Calibri"/>
              <a:sym typeface="Calibri"/>
            </a:endParaRPr>
          </a:p>
          <a:p>
            <a:pPr marL="0" lvl="0" indent="0" algn="just" rtl="0">
              <a:spcBef>
                <a:spcPts val="1600"/>
              </a:spcBef>
              <a:spcAft>
                <a:spcPts val="0"/>
              </a:spcAft>
              <a:buNone/>
            </a:pPr>
            <a:r>
              <a:rPr lang="en" b="1">
                <a:solidFill>
                  <a:srgbClr val="000000"/>
                </a:solidFill>
                <a:latin typeface="Calibri"/>
                <a:ea typeface="Calibri"/>
                <a:cs typeface="Calibri"/>
                <a:sym typeface="Calibri"/>
              </a:rPr>
              <a:t>Note: </a:t>
            </a:r>
            <a:endParaRPr b="1">
              <a:solidFill>
                <a:srgbClr val="000000"/>
              </a:solidFill>
              <a:latin typeface="Calibri"/>
              <a:ea typeface="Calibri"/>
              <a:cs typeface="Calibri"/>
              <a:sym typeface="Calibri"/>
            </a:endParaRPr>
          </a:p>
          <a:p>
            <a:pPr marL="0" lvl="0" indent="0" algn="just" rtl="0">
              <a:spcBef>
                <a:spcPts val="0"/>
              </a:spcBef>
              <a:spcAft>
                <a:spcPts val="1600"/>
              </a:spcAft>
              <a:buNone/>
            </a:pPr>
            <a:r>
              <a:rPr lang="en">
                <a:solidFill>
                  <a:srgbClr val="000000"/>
                </a:solidFill>
                <a:latin typeface="Calibri"/>
                <a:ea typeface="Calibri"/>
                <a:cs typeface="Calibri"/>
                <a:sym typeface="Calibri"/>
              </a:rPr>
              <a:t>Patients with portal hypertension (eg, due to cirrhosis) are prone to have anorectal varices that may resemble hemorrhoids and these anorectal varices can be treated with </a:t>
            </a:r>
            <a:r>
              <a:rPr lang="en" b="1">
                <a:solidFill>
                  <a:srgbClr val="000000"/>
                </a:solidFill>
                <a:latin typeface="Calibri"/>
                <a:ea typeface="Calibri"/>
                <a:cs typeface="Calibri"/>
                <a:sym typeface="Calibri"/>
              </a:rPr>
              <a:t>vascular ligation</a:t>
            </a:r>
            <a:r>
              <a:rPr lang="en">
                <a:solidFill>
                  <a:srgbClr val="000000"/>
                </a:solidFill>
                <a:latin typeface="Calibri"/>
                <a:ea typeface="Calibri"/>
                <a:cs typeface="Calibri"/>
                <a:sym typeface="Calibri"/>
              </a:rPr>
              <a:t>, whereas </a:t>
            </a:r>
            <a:r>
              <a:rPr lang="en" b="1">
                <a:solidFill>
                  <a:srgbClr val="000000"/>
                </a:solidFill>
                <a:latin typeface="Calibri"/>
                <a:ea typeface="Calibri"/>
                <a:cs typeface="Calibri"/>
                <a:sym typeface="Calibri"/>
              </a:rPr>
              <a:t>sclerotherapy is preferred method for hemorrhoids</a:t>
            </a:r>
            <a:r>
              <a:rPr lang="en">
                <a:solidFill>
                  <a:srgbClr val="000000"/>
                </a:solidFill>
                <a:latin typeface="Calibri"/>
                <a:ea typeface="Calibri"/>
                <a:cs typeface="Calibri"/>
                <a:sym typeface="Calibri"/>
              </a:rPr>
              <a:t> in this group, in whom coagulopathy is common.</a:t>
            </a:r>
            <a:endParaRPr>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311700" y="814800"/>
            <a:ext cx="8571300" cy="142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t>Post operative pain, complications and care</a:t>
            </a:r>
            <a:endParaRPr sz="50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38575" y="2827377"/>
            <a:ext cx="3111348" cy="207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Postoperative pain</a:t>
            </a:r>
            <a:endParaRPr/>
          </a:p>
        </p:txBody>
      </p:sp>
      <p:sp>
        <p:nvSpPr>
          <p:cNvPr id="447" name="Google Shape;447;p7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Postoperative pain has historically been universal with surgical hemorrhoidectomy. </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Pudendal and anal blocks with local anesthetics have greatly reduced the amount of post hemorrhoidectomy pain.</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Use of a lateral internal sphincterotomy in conjunction with conventional hemorrhoidectomy has also demonstrated a reduction in postoperative pain.</a:t>
            </a:r>
            <a:endParaRPr>
              <a:solidFill>
                <a:srgbClr val="000000"/>
              </a:solidFill>
              <a:latin typeface="Calibri"/>
              <a:ea typeface="Calibri"/>
              <a:cs typeface="Calibri"/>
              <a:sym typeface="Calibri"/>
            </a:endParaRPr>
          </a:p>
        </p:txBody>
      </p:sp>
      <p:pic>
        <p:nvPicPr>
          <p:cNvPr id="448" name="Google Shape;448;p71"/>
          <p:cNvPicPr preferRelativeResize="0"/>
          <p:nvPr/>
        </p:nvPicPr>
        <p:blipFill rotWithShape="1">
          <a:blip r:embed="rId3" cstate="email">
            <a:alphaModFix/>
          </a:blip>
          <a:srcRect/>
          <a:stretch/>
        </p:blipFill>
        <p:spPr>
          <a:xfrm>
            <a:off x="7090775" y="3627750"/>
            <a:ext cx="1907000" cy="12874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procedural complications</a:t>
            </a:r>
            <a:endParaRPr/>
          </a:p>
        </p:txBody>
      </p:sp>
      <p:sp>
        <p:nvSpPr>
          <p:cNvPr id="454" name="Google Shape;454;p72"/>
          <p:cNvSpPr txBox="1">
            <a:spLocks noGrp="1"/>
          </p:cNvSpPr>
          <p:nvPr>
            <p:ph type="body" idx="1"/>
          </p:nvPr>
        </p:nvSpPr>
        <p:spPr>
          <a:xfrm>
            <a:off x="311700" y="1113925"/>
            <a:ext cx="8520600" cy="38100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 b="1">
                <a:latin typeface="Calibri"/>
                <a:ea typeface="Calibri"/>
                <a:cs typeface="Calibri"/>
                <a:sym typeface="Calibri"/>
              </a:rPr>
              <a:t>Discerning postoperative complications (e.g., abscess, proctitis) from anticipated symptoms</a:t>
            </a:r>
            <a:r>
              <a:rPr lang="en">
                <a:latin typeface="Calibri"/>
                <a:ea typeface="Calibri"/>
                <a:cs typeface="Calibri"/>
                <a:sym typeface="Calibri"/>
              </a:rPr>
              <a:t> can be challenging. </a:t>
            </a:r>
            <a:endParaRPr>
              <a:latin typeface="Calibri"/>
              <a:ea typeface="Calibri"/>
              <a:cs typeface="Calibri"/>
              <a:sym typeface="Calibri"/>
            </a:endParaRPr>
          </a:p>
          <a:p>
            <a:pPr marL="457200" lvl="0" indent="-342900" algn="just" rtl="0">
              <a:lnSpc>
                <a:spcPct val="100000"/>
              </a:lnSpc>
              <a:spcBef>
                <a:spcPts val="1000"/>
              </a:spcBef>
              <a:spcAft>
                <a:spcPts val="0"/>
              </a:spcAft>
              <a:buSzPts val="1800"/>
              <a:buChar char="➢"/>
            </a:pPr>
            <a:r>
              <a:rPr lang="en" b="1">
                <a:latin typeface="Calibri"/>
                <a:ea typeface="Calibri"/>
                <a:cs typeface="Calibri"/>
                <a:sym typeface="Calibri"/>
              </a:rPr>
              <a:t>Pain and anal fullness </a:t>
            </a:r>
            <a:r>
              <a:rPr lang="en">
                <a:latin typeface="Calibri"/>
                <a:ea typeface="Calibri"/>
                <a:cs typeface="Calibri"/>
                <a:sym typeface="Calibri"/>
              </a:rPr>
              <a:t>expected within first week following hemorrhoidectomy or hemorrhoidopexy. </a:t>
            </a:r>
            <a:endParaRPr>
              <a:latin typeface="Calibri"/>
              <a:ea typeface="Calibri"/>
              <a:cs typeface="Calibri"/>
              <a:sym typeface="Calibri"/>
            </a:endParaRPr>
          </a:p>
          <a:p>
            <a:pPr marL="457200" lvl="0" indent="-342900" algn="just" rtl="0">
              <a:lnSpc>
                <a:spcPct val="100000"/>
              </a:lnSpc>
              <a:spcBef>
                <a:spcPts val="1000"/>
              </a:spcBef>
              <a:spcAft>
                <a:spcPts val="0"/>
              </a:spcAft>
              <a:buSzPts val="1800"/>
              <a:buChar char="➢"/>
            </a:pPr>
            <a:r>
              <a:rPr lang="en">
                <a:latin typeface="Calibri"/>
                <a:ea typeface="Calibri"/>
                <a:cs typeface="Calibri"/>
                <a:sym typeface="Calibri"/>
              </a:rPr>
              <a:t>Common complications in early postoperative period except for pain - </a:t>
            </a:r>
            <a:r>
              <a:rPr lang="en" b="1">
                <a:latin typeface="Calibri"/>
                <a:ea typeface="Calibri"/>
                <a:cs typeface="Calibri"/>
                <a:sym typeface="Calibri"/>
              </a:rPr>
              <a:t>bleeding, urinary retention &amp; thrombosed external hemorrhoids. </a:t>
            </a:r>
            <a:endParaRPr b="1">
              <a:latin typeface="Calibri"/>
              <a:ea typeface="Calibri"/>
              <a:cs typeface="Calibri"/>
              <a:sym typeface="Calibri"/>
            </a:endParaRPr>
          </a:p>
          <a:p>
            <a:pPr marL="457200" lvl="0" indent="-342900" algn="just" rtl="0">
              <a:lnSpc>
                <a:spcPct val="100000"/>
              </a:lnSpc>
              <a:spcBef>
                <a:spcPts val="1000"/>
              </a:spcBef>
              <a:spcAft>
                <a:spcPts val="0"/>
              </a:spcAft>
              <a:buSzPts val="1800"/>
              <a:buChar char="➢"/>
            </a:pPr>
            <a:r>
              <a:rPr lang="en">
                <a:latin typeface="Calibri"/>
                <a:ea typeface="Calibri"/>
                <a:cs typeface="Calibri"/>
                <a:sym typeface="Calibri"/>
              </a:rPr>
              <a:t>Rare but potentially life-threatening complications that must be identified early include </a:t>
            </a:r>
            <a:r>
              <a:rPr lang="en" b="1">
                <a:latin typeface="Calibri"/>
                <a:ea typeface="Calibri"/>
                <a:cs typeface="Calibri"/>
                <a:sym typeface="Calibri"/>
              </a:rPr>
              <a:t>abscess, sepsis, massive bleeding, and peritonitis</a:t>
            </a:r>
            <a:r>
              <a:rPr lang="en">
                <a:latin typeface="Calibri"/>
                <a:ea typeface="Calibri"/>
                <a:cs typeface="Calibri"/>
                <a:sym typeface="Calibri"/>
              </a:rPr>
              <a:t>.</a:t>
            </a:r>
            <a:endParaRPr>
              <a:latin typeface="Calibri"/>
              <a:ea typeface="Calibri"/>
              <a:cs typeface="Calibri"/>
              <a:sym typeface="Calibri"/>
            </a:endParaRPr>
          </a:p>
          <a:p>
            <a:pPr marL="457200" lvl="0" indent="-342900" algn="just" rtl="0">
              <a:lnSpc>
                <a:spcPct val="100000"/>
              </a:lnSpc>
              <a:spcBef>
                <a:spcPts val="1000"/>
              </a:spcBef>
              <a:spcAft>
                <a:spcPts val="0"/>
              </a:spcAft>
              <a:buSzPts val="1800"/>
              <a:buChar char="➢"/>
            </a:pPr>
            <a:r>
              <a:rPr lang="en">
                <a:latin typeface="Calibri"/>
                <a:ea typeface="Calibri"/>
                <a:cs typeface="Calibri"/>
                <a:sym typeface="Calibri"/>
              </a:rPr>
              <a:t>Later postoperative period - </a:t>
            </a:r>
            <a:r>
              <a:rPr lang="en" b="1">
                <a:latin typeface="Calibri"/>
                <a:ea typeface="Calibri"/>
                <a:cs typeface="Calibri"/>
                <a:sym typeface="Calibri"/>
              </a:rPr>
              <a:t>recurrent hemorrhoids, anal stenosis, skin tags, late hemorrhage, constipation (often due to narcotic use), and fecal incontinence</a:t>
            </a:r>
            <a:r>
              <a:rPr lang="en">
                <a:latin typeface="Calibri"/>
                <a:ea typeface="Calibri"/>
                <a:cs typeface="Calibri"/>
                <a:sym typeface="Calibri"/>
              </a:rPr>
              <a:t> (Often lesser than in early postoperative period).</a:t>
            </a:r>
            <a:endParaRPr>
              <a:latin typeface="Calibri"/>
              <a:ea typeface="Calibri"/>
              <a:cs typeface="Calibri"/>
              <a:sym typeface="Calibri"/>
            </a:endParaRPr>
          </a:p>
          <a:p>
            <a:pPr marL="0" lvl="0" indent="0" algn="just" rtl="0">
              <a:lnSpc>
                <a:spcPct val="100000"/>
              </a:lnSpc>
              <a:spcBef>
                <a:spcPts val="1000"/>
              </a:spcBef>
              <a:spcAft>
                <a:spcPts val="0"/>
              </a:spcAft>
              <a:buNone/>
            </a:pPr>
            <a:endParaRPr>
              <a:latin typeface="Calibri"/>
              <a:ea typeface="Calibri"/>
              <a:cs typeface="Calibri"/>
              <a:sym typeface="Calibri"/>
            </a:endParaRPr>
          </a:p>
          <a:p>
            <a:pPr marL="0" lvl="0" indent="0" algn="just" rtl="0">
              <a:lnSpc>
                <a:spcPct val="100000"/>
              </a:lnSpc>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procedural care</a:t>
            </a:r>
            <a:endParaRPr/>
          </a:p>
        </p:txBody>
      </p:sp>
      <p:sp>
        <p:nvSpPr>
          <p:cNvPr id="460" name="Google Shape;460;p7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SzPts val="2000"/>
              <a:buChar char="➢"/>
            </a:pPr>
            <a:r>
              <a:rPr lang="en" sz="2000" dirty="0">
                <a:solidFill>
                  <a:schemeClr val="bg2"/>
                </a:solidFill>
                <a:latin typeface="Calibri"/>
                <a:ea typeface="Calibri"/>
                <a:cs typeface="Calibri"/>
                <a:sym typeface="Calibri"/>
              </a:rPr>
              <a:t>Local medications are used to manage postoperative pain, with </a:t>
            </a:r>
            <a:r>
              <a:rPr lang="en" sz="2000" b="1" dirty="0">
                <a:solidFill>
                  <a:schemeClr val="bg2"/>
                </a:solidFill>
                <a:latin typeface="Calibri"/>
                <a:ea typeface="Calibri"/>
                <a:cs typeface="Calibri"/>
                <a:sym typeface="Calibri"/>
              </a:rPr>
              <a:t>topical nitroglycerine ointment </a:t>
            </a:r>
            <a:r>
              <a:rPr lang="en" sz="2000" dirty="0">
                <a:solidFill>
                  <a:schemeClr val="bg2"/>
                </a:solidFill>
                <a:latin typeface="Calibri"/>
                <a:ea typeface="Calibri"/>
                <a:cs typeface="Calibri"/>
                <a:sym typeface="Calibri"/>
              </a:rPr>
              <a:t>having the strongest evidence of effectiveness.</a:t>
            </a:r>
            <a:endParaRPr sz="2000" dirty="0">
              <a:solidFill>
                <a:schemeClr val="bg2"/>
              </a:solidFill>
              <a:latin typeface="Calibri"/>
              <a:ea typeface="Calibri"/>
              <a:cs typeface="Calibri"/>
              <a:sym typeface="Calibri"/>
            </a:endParaRPr>
          </a:p>
          <a:p>
            <a:pPr marL="0" lvl="0" indent="0" algn="just" rtl="0">
              <a:spcBef>
                <a:spcPts val="0"/>
              </a:spcBef>
              <a:spcAft>
                <a:spcPts val="0"/>
              </a:spcAft>
              <a:buNone/>
            </a:pPr>
            <a:endParaRPr sz="2000" dirty="0">
              <a:solidFill>
                <a:schemeClr val="bg2"/>
              </a:solidFill>
              <a:latin typeface="Calibri"/>
              <a:ea typeface="Calibri"/>
              <a:cs typeface="Calibri"/>
              <a:sym typeface="Calibri"/>
            </a:endParaRPr>
          </a:p>
          <a:p>
            <a:pPr marL="457200" lvl="0" indent="-355600" algn="just" rtl="0">
              <a:spcBef>
                <a:spcPts val="0"/>
              </a:spcBef>
              <a:spcAft>
                <a:spcPts val="0"/>
              </a:spcAft>
              <a:buSzPts val="2000"/>
              <a:buChar char="➢"/>
            </a:pPr>
            <a:r>
              <a:rPr lang="en" sz="2000" b="1" dirty="0">
                <a:solidFill>
                  <a:schemeClr val="bg2"/>
                </a:solidFill>
                <a:latin typeface="Calibri"/>
                <a:ea typeface="Calibri"/>
                <a:cs typeface="Calibri"/>
                <a:sym typeface="Calibri"/>
              </a:rPr>
              <a:t>Postoperative injection of botulinum toxin as well as oral or topical metronidazole (Flagyl; Metrogel)</a:t>
            </a:r>
            <a:r>
              <a:rPr lang="en" sz="2000" dirty="0">
                <a:solidFill>
                  <a:schemeClr val="bg2"/>
                </a:solidFill>
                <a:latin typeface="Calibri"/>
                <a:ea typeface="Calibri"/>
                <a:cs typeface="Calibri"/>
                <a:sym typeface="Calibri"/>
              </a:rPr>
              <a:t> are also options, although their effectiveness is disputed.</a:t>
            </a:r>
            <a:endParaRPr sz="2000" dirty="0">
              <a:solidFill>
                <a:schemeClr val="bg2"/>
              </a:solidFill>
              <a:latin typeface="Calibri"/>
              <a:ea typeface="Calibri"/>
              <a:cs typeface="Calibri"/>
              <a:sym typeface="Calibri"/>
            </a:endParaRPr>
          </a:p>
          <a:p>
            <a:pPr marL="0" lvl="0" indent="0" algn="just" rtl="0">
              <a:spcBef>
                <a:spcPts val="0"/>
              </a:spcBef>
              <a:spcAft>
                <a:spcPts val="1600"/>
              </a:spcAft>
              <a:buNone/>
            </a:pPr>
            <a:endParaRPr sz="2000" dirty="0">
              <a:solidFill>
                <a:schemeClr val="bg2"/>
              </a:solidFill>
              <a:latin typeface="Calibri"/>
              <a:ea typeface="Calibri"/>
              <a:cs typeface="Calibri"/>
              <a:sym typeface="Calibri"/>
            </a:endParaRPr>
          </a:p>
        </p:txBody>
      </p:sp>
      <p:pic>
        <p:nvPicPr>
          <p:cNvPr id="461" name="Google Shape;461;p73"/>
          <p:cNvPicPr preferRelativeResize="0"/>
          <p:nvPr/>
        </p:nvPicPr>
        <p:blipFill>
          <a:blip r:embed="rId3" cstate="email">
            <a:alphaModFix/>
          </a:blip>
          <a:stretch>
            <a:fillRect/>
          </a:stretch>
        </p:blipFill>
        <p:spPr>
          <a:xfrm>
            <a:off x="6325300" y="3523021"/>
            <a:ext cx="2685876" cy="140560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BEST Treatment</a:t>
            </a:r>
            <a:endParaRPr sz="5000"/>
          </a:p>
        </p:txBody>
      </p:sp>
      <p:pic>
        <p:nvPicPr>
          <p:cNvPr id="71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12680" y="2688892"/>
            <a:ext cx="1646130" cy="230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‘BEST’ treatment</a:t>
            </a:r>
            <a:endParaRPr/>
          </a:p>
        </p:txBody>
      </p:sp>
      <p:sp>
        <p:nvSpPr>
          <p:cNvPr id="472" name="Google Shape;472;p75"/>
          <p:cNvSpPr txBox="1">
            <a:spLocks noGrp="1"/>
          </p:cNvSpPr>
          <p:nvPr>
            <p:ph type="body" idx="1"/>
          </p:nvPr>
        </p:nvSpPr>
        <p:spPr>
          <a:xfrm>
            <a:off x="311700" y="1266325"/>
            <a:ext cx="57183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There is no best treatment for hemorrhoids</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Every patient is different</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Physician and patient need to understand each other’s expectations, weigh risks and benefits and arrive at a mutual decision</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Good patient doctor relationship is essential</a:t>
            </a:r>
            <a:endParaRPr>
              <a:solidFill>
                <a:srgbClr val="000000"/>
              </a:solidFill>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Thorough history and physical examination is needed to understand the patient’s problem (Figure 5). </a:t>
            </a:r>
            <a:endParaRPr>
              <a:solidFill>
                <a:srgbClr val="000000"/>
              </a:solidFill>
              <a:latin typeface="Calibri"/>
              <a:ea typeface="Calibri"/>
              <a:cs typeface="Calibri"/>
              <a:sym typeface="Calibri"/>
            </a:endParaRPr>
          </a:p>
        </p:txBody>
      </p:sp>
      <p:pic>
        <p:nvPicPr>
          <p:cNvPr id="473" name="Google Shape;473;p75"/>
          <p:cNvPicPr preferRelativeResize="0"/>
          <p:nvPr/>
        </p:nvPicPr>
        <p:blipFill>
          <a:blip r:embed="rId3" cstate="email">
            <a:alphaModFix/>
          </a:blip>
          <a:stretch>
            <a:fillRect/>
          </a:stretch>
        </p:blipFill>
        <p:spPr>
          <a:xfrm>
            <a:off x="6126175" y="1810650"/>
            <a:ext cx="2706124" cy="152219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‘BEST’ treatment</a:t>
            </a:r>
            <a:endParaRPr/>
          </a:p>
        </p:txBody>
      </p:sp>
      <p:sp>
        <p:nvSpPr>
          <p:cNvPr id="479" name="Google Shape;479;p76"/>
          <p:cNvSpPr txBox="1">
            <a:spLocks noGrp="1"/>
          </p:cNvSpPr>
          <p:nvPr>
            <p:ph type="body" idx="1"/>
          </p:nvPr>
        </p:nvSpPr>
        <p:spPr>
          <a:xfrm>
            <a:off x="311700" y="1266325"/>
            <a:ext cx="5937600" cy="33027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Given variety of available treatments, head-to-head comparisons are difficult. </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Efficacy and applicability of each technique changes with the grade of lesion or lesions and skill of the practitioner. </a:t>
            </a:r>
            <a:endParaRPr>
              <a:solidFill>
                <a:srgbClr val="000000"/>
              </a:solidFill>
              <a:latin typeface="Calibri"/>
              <a:ea typeface="Calibri"/>
              <a:cs typeface="Calibri"/>
              <a:sym typeface="Calibri"/>
            </a:endParaRPr>
          </a:p>
          <a:p>
            <a:pPr marL="457200" lvl="0" indent="-342900" algn="just" rtl="0">
              <a:lnSpc>
                <a:spcPct val="150000"/>
              </a:lnSpc>
              <a:spcBef>
                <a:spcPts val="1000"/>
              </a:spcBef>
              <a:spcAft>
                <a:spcPts val="1000"/>
              </a:spcAft>
              <a:buClr>
                <a:srgbClr val="000000"/>
              </a:buClr>
              <a:buSzPts val="1800"/>
              <a:buFont typeface="Calibri"/>
              <a:buChar char="➢"/>
            </a:pPr>
            <a:r>
              <a:rPr lang="en">
                <a:solidFill>
                  <a:srgbClr val="000000"/>
                </a:solidFill>
                <a:latin typeface="Calibri"/>
                <a:ea typeface="Calibri"/>
                <a:cs typeface="Calibri"/>
                <a:sym typeface="Calibri"/>
              </a:rPr>
              <a:t>Lacking comprehensive studies comparing conservative, office-based, and surgical management, no decisive statements can be made based on current evidence.</a:t>
            </a:r>
            <a:endParaRPr>
              <a:solidFill>
                <a:srgbClr val="000000"/>
              </a:solidFill>
              <a:latin typeface="Calibri"/>
              <a:ea typeface="Calibri"/>
              <a:cs typeface="Calibri"/>
              <a:sym typeface="Calibri"/>
            </a:endParaRPr>
          </a:p>
        </p:txBody>
      </p:sp>
      <p:pic>
        <p:nvPicPr>
          <p:cNvPr id="480" name="Google Shape;480;p76"/>
          <p:cNvPicPr preferRelativeResize="0"/>
          <p:nvPr/>
        </p:nvPicPr>
        <p:blipFill>
          <a:blip r:embed="rId3" cstate="email">
            <a:alphaModFix/>
          </a:blip>
          <a:stretch>
            <a:fillRect/>
          </a:stretch>
        </p:blipFill>
        <p:spPr>
          <a:xfrm>
            <a:off x="6314200" y="1810650"/>
            <a:ext cx="2706124" cy="152219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61900"/>
            <a:ext cx="8520600" cy="707400"/>
          </a:xfrm>
          <a:solidFill>
            <a:schemeClr val="bg1"/>
          </a:solidFill>
        </p:spPr>
        <p:txBody>
          <a:bodyPr/>
          <a:lstStyle/>
          <a:p>
            <a:r>
              <a:rPr lang="en-IN" sz="2400" b="1" dirty="0"/>
              <a:t>Algorithm for the management of </a:t>
            </a:r>
            <a:r>
              <a:rPr lang="en-IN" sz="2400" b="1" dirty="0" err="1"/>
              <a:t>hemorrhoids</a:t>
            </a:r>
            <a:endParaRPr lang="en-IN" sz="2400" dirty="0"/>
          </a:p>
        </p:txBody>
      </p:sp>
      <p:pic>
        <p:nvPicPr>
          <p:cNvPr id="75778" name="Picture 2"/>
          <p:cNvPicPr>
            <a:picLocks noChangeAspect="1" noChangeArrowheads="1"/>
          </p:cNvPicPr>
          <p:nvPr/>
        </p:nvPicPr>
        <p:blipFill>
          <a:blip r:embed="rId2" cstate="email"/>
          <a:srcRect/>
          <a:stretch>
            <a:fillRect/>
          </a:stretch>
        </p:blipFill>
        <p:spPr bwMode="auto">
          <a:xfrm>
            <a:off x="1269242" y="955343"/>
            <a:ext cx="5759355" cy="3971499"/>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6540"/>
            <a:ext cx="2306472" cy="2308324"/>
          </a:xfrm>
          <a:prstGeom prst="rect">
            <a:avLst/>
          </a:prstGeom>
        </p:spPr>
        <p:txBody>
          <a:bodyPr wrap="square">
            <a:spAutoFit/>
          </a:bodyPr>
          <a:lstStyle/>
          <a:p>
            <a:r>
              <a:rPr lang="en-IN" sz="2400" b="1" dirty="0">
                <a:latin typeface="Times New Roman" pitchFamily="18" charset="0"/>
                <a:ea typeface="Tahoma" pitchFamily="34" charset="0"/>
                <a:cs typeface="Times New Roman" pitchFamily="18" charset="0"/>
              </a:rPr>
              <a:t>Summary of Management Options for Different Grades of </a:t>
            </a:r>
            <a:r>
              <a:rPr lang="en-IN" sz="2400" b="1" dirty="0" err="1">
                <a:latin typeface="Times New Roman" pitchFamily="18" charset="0"/>
                <a:ea typeface="Tahoma" pitchFamily="34" charset="0"/>
                <a:cs typeface="Times New Roman" pitchFamily="18" charset="0"/>
              </a:rPr>
              <a:t>Hemorrhoids</a:t>
            </a:r>
            <a:endParaRPr lang="en-IN" sz="2400" dirty="0">
              <a:latin typeface="Times New Roman" pitchFamily="18" charset="0"/>
              <a:ea typeface="Tahoma" pitchFamily="34" charset="0"/>
              <a:cs typeface="Times New Roman" pitchFamily="18" charset="0"/>
            </a:endParaRPr>
          </a:p>
        </p:txBody>
      </p:sp>
      <p:pic>
        <p:nvPicPr>
          <p:cNvPr id="76802" name="Picture 2"/>
          <p:cNvPicPr>
            <a:picLocks noChangeAspect="1" noChangeArrowheads="1"/>
          </p:cNvPicPr>
          <p:nvPr/>
        </p:nvPicPr>
        <p:blipFill>
          <a:blip r:embed="rId2" cstate="email"/>
          <a:srcRect/>
          <a:stretch>
            <a:fillRect/>
          </a:stretch>
        </p:blipFill>
        <p:spPr bwMode="auto">
          <a:xfrm>
            <a:off x="1951630" y="0"/>
            <a:ext cx="7192370" cy="5143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Position of hemorrhoids</a:t>
            </a:r>
            <a:endParaRPr/>
          </a:p>
        </p:txBody>
      </p:sp>
      <p:sp>
        <p:nvSpPr>
          <p:cNvPr id="106" name="Google Shape;106;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500"/>
              </a:spcBef>
              <a:spcAft>
                <a:spcPts val="0"/>
              </a:spcAft>
              <a:buClr>
                <a:srgbClr val="000000"/>
              </a:buClr>
              <a:buSzPts val="1800"/>
              <a:buFont typeface="Calibri"/>
              <a:buChar char="➢"/>
            </a:pPr>
            <a:r>
              <a:rPr lang="en">
                <a:solidFill>
                  <a:srgbClr val="000000"/>
                </a:solidFill>
                <a:latin typeface="Calibri"/>
                <a:ea typeface="Calibri"/>
                <a:cs typeface="Calibri"/>
                <a:sym typeface="Calibri"/>
              </a:rPr>
              <a:t>Occur above or below the dentate line where proximal columnar transitions to distal squamous epithelium.</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Anus is approx. 4 cm long in adults, with the dentate line located roughly at the midpoint.</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Hemorrhoids developing above the dentate line are internal and painless because they are viscerally innervated.</a:t>
            </a:r>
            <a:endParaRPr>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a:solidFill>
                  <a:srgbClr val="000000"/>
                </a:solidFill>
                <a:latin typeface="Calibri"/>
                <a:ea typeface="Calibri"/>
                <a:cs typeface="Calibri"/>
                <a:sym typeface="Calibri"/>
              </a:rPr>
              <a:t>External hemorrhoids develop below the dentate line and can become painful when swollen.</a:t>
            </a:r>
            <a:endParaRPr>
              <a:solidFill>
                <a:srgbClr val="000000"/>
              </a:solidFill>
              <a:latin typeface="Calibri"/>
              <a:ea typeface="Calibri"/>
              <a:cs typeface="Calibri"/>
              <a:sym typeface="Calibri"/>
            </a:endParaRPr>
          </a:p>
          <a:p>
            <a:pPr marL="457200" lvl="0" indent="0" algn="l" rtl="0">
              <a:spcBef>
                <a:spcPts val="1000"/>
              </a:spcBef>
              <a:spcAft>
                <a:spcPts val="100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home messages</a:t>
            </a:r>
            <a:endParaRPr/>
          </a:p>
        </p:txBody>
      </p:sp>
      <p:sp>
        <p:nvSpPr>
          <p:cNvPr id="492" name="Google Shape;492;p7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Hemorrhoidal disease is common in the United States, and with our diet and lifestyle, the incidence is likely to increase. </a:t>
            </a:r>
            <a:endParaRPr dirty="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According to national survey found that overall dietary quality improved modestly in children and adolescents in the United States from 1999 to 2012 but remained far below optimal.</a:t>
            </a:r>
            <a:endParaRPr dirty="0">
              <a:solidFill>
                <a:srgbClr val="000000"/>
              </a:solidFill>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Char char="➢"/>
            </a:pPr>
            <a:r>
              <a:rPr lang="en" dirty="0">
                <a:solidFill>
                  <a:srgbClr val="000000"/>
                </a:solidFill>
                <a:latin typeface="Calibri"/>
                <a:ea typeface="Calibri"/>
                <a:cs typeface="Calibri"/>
                <a:sym typeface="Calibri"/>
              </a:rPr>
              <a:t>Careful assessment is needed for hemorrhoidal symptoms and complete any necessary screening tests before establishing a diagnosis. This helps to avoid missing any underlying disease. </a:t>
            </a:r>
            <a:endParaRPr dirty="0">
              <a:solidFill>
                <a:srgbClr val="000000"/>
              </a:solidFill>
              <a:latin typeface="Calibri"/>
              <a:ea typeface="Calibri"/>
              <a:cs typeface="Calibri"/>
              <a:sym typeface="Calibri"/>
            </a:endParaRPr>
          </a:p>
        </p:txBody>
      </p:sp>
      <p:pic>
        <p:nvPicPr>
          <p:cNvPr id="8194" name="Picture 2" descr="Library of take home svg library stock png files ▻▻▻ Clipart ..."/>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453423" y="155816"/>
            <a:ext cx="1541722" cy="1075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home messages</a:t>
            </a:r>
            <a:endParaRPr/>
          </a:p>
        </p:txBody>
      </p:sp>
      <p:sp>
        <p:nvSpPr>
          <p:cNvPr id="498" name="Google Shape;498;p79"/>
          <p:cNvSpPr txBox="1">
            <a:spLocks noGrp="1"/>
          </p:cNvSpPr>
          <p:nvPr>
            <p:ph type="body" idx="1"/>
          </p:nvPr>
        </p:nvSpPr>
        <p:spPr>
          <a:xfrm>
            <a:off x="223284" y="1266325"/>
            <a:ext cx="8609016" cy="3302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Fiber supplements along with dietary and lifestyle changes constitute the baseline of the management regardless of the disease grade. </a:t>
            </a:r>
          </a:p>
          <a:p>
            <a:pPr marL="457200" lvl="0" indent="-342900" algn="just" rtl="0">
              <a:spcBef>
                <a:spcPts val="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Phlebotonics are widely used in the medical management of hemorrhoids . </a:t>
            </a:r>
          </a:p>
          <a:p>
            <a:pPr marL="457200" lvl="0" indent="-342900" algn="just" rtl="0">
              <a:spcBef>
                <a:spcPts val="0"/>
              </a:spcBef>
              <a:spcAft>
                <a:spcPts val="0"/>
              </a:spcAft>
              <a:buClr>
                <a:srgbClr val="000000"/>
              </a:buClr>
              <a:buSzPts val="1800"/>
              <a:buFont typeface="Calibri"/>
              <a:buChar char="➢"/>
            </a:pPr>
            <a:r>
              <a:rPr lang="en-IN" dirty="0" err="1">
                <a:solidFill>
                  <a:srgbClr val="000000"/>
                </a:solidFill>
                <a:latin typeface="Calibri"/>
                <a:ea typeface="Calibri"/>
                <a:cs typeface="Calibri"/>
                <a:sym typeface="Calibri"/>
              </a:rPr>
              <a:t>Diosmin</a:t>
            </a:r>
            <a:r>
              <a:rPr lang="en" dirty="0">
                <a:solidFill>
                  <a:srgbClr val="000000"/>
                </a:solidFill>
                <a:latin typeface="Calibri"/>
                <a:ea typeface="Calibri"/>
                <a:cs typeface="Calibri"/>
                <a:sym typeface="Calibri"/>
              </a:rPr>
              <a:t> is one of the phlebotonics which  has been widely studied in the management  of  Hemorrhoids </a:t>
            </a:r>
            <a:endParaRPr dirty="0">
              <a:solidFill>
                <a:srgbClr val="000000"/>
              </a:solidFill>
              <a:latin typeface="Calibri"/>
              <a:ea typeface="Calibri"/>
              <a:cs typeface="Calibri"/>
              <a:sym typeface="Calibri"/>
            </a:endParaRPr>
          </a:p>
          <a:p>
            <a:pPr marL="457200" lvl="0" indent="-342900" algn="just" rtl="0">
              <a:spcBef>
                <a:spcPts val="1000"/>
              </a:spcBef>
              <a:spcAft>
                <a:spcPts val="0"/>
              </a:spcAft>
              <a:buClr>
                <a:srgbClr val="000000"/>
              </a:buClr>
              <a:buSzPts val="1800"/>
              <a:buFont typeface="Calibri"/>
              <a:buChar char="➢"/>
            </a:pPr>
            <a:r>
              <a:rPr lang="en" dirty="0">
                <a:solidFill>
                  <a:srgbClr val="000000"/>
                </a:solidFill>
                <a:latin typeface="Calibri"/>
                <a:ea typeface="Calibri"/>
                <a:cs typeface="Calibri"/>
                <a:sym typeface="Calibri"/>
              </a:rPr>
              <a:t>Office-based interventions are beneficial for grade I and II hemorrhoids and for some grade III hemorrhoids. Repeated interventions can increase the success rate. </a:t>
            </a:r>
            <a:endParaRPr dirty="0">
              <a:solidFill>
                <a:srgbClr val="000000"/>
              </a:solidFill>
              <a:latin typeface="Calibri"/>
              <a:ea typeface="Calibri"/>
              <a:cs typeface="Calibri"/>
              <a:sym typeface="Calibri"/>
            </a:endParaRPr>
          </a:p>
          <a:p>
            <a:pPr marL="457200" lvl="0" indent="-342900" algn="just" rtl="0">
              <a:spcBef>
                <a:spcPts val="1000"/>
              </a:spcBef>
              <a:spcAft>
                <a:spcPts val="1000"/>
              </a:spcAft>
              <a:buClr>
                <a:srgbClr val="000000"/>
              </a:buClr>
              <a:buSzPts val="1800"/>
              <a:buFont typeface="Calibri"/>
              <a:buChar char="➢"/>
            </a:pPr>
            <a:r>
              <a:rPr lang="en" dirty="0">
                <a:solidFill>
                  <a:srgbClr val="000000"/>
                </a:solidFill>
                <a:latin typeface="Calibri"/>
                <a:ea typeface="Calibri"/>
                <a:cs typeface="Calibri"/>
                <a:sym typeface="Calibri"/>
              </a:rPr>
              <a:t>In patients with high-grade, symptomatic hemorrhoids, surgical hemorrhoidectomy is the most effective modality with the lowest recurrence rates, although it causes more pain than conservative methods. </a:t>
            </a:r>
            <a:endParaRPr dirty="0">
              <a:solidFill>
                <a:srgbClr val="000000"/>
              </a:solidFill>
              <a:latin typeface="Calibri"/>
              <a:ea typeface="Calibri"/>
              <a:cs typeface="Calibri"/>
              <a:sym typeface="Calibri"/>
            </a:endParaRPr>
          </a:p>
        </p:txBody>
      </p:sp>
      <p:pic>
        <p:nvPicPr>
          <p:cNvPr id="4" name="Picture 2" descr="Library of take home svg library stock png files ▻▻▻ Clipart ..."/>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453423" y="155816"/>
            <a:ext cx="1541722" cy="1075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THANK YOU!!!</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Causes </a:t>
            </a:r>
            <a:endParaRPr/>
          </a:p>
        </p:txBody>
      </p:sp>
      <p:sp>
        <p:nvSpPr>
          <p:cNvPr id="112" name="Google Shape;112;p20"/>
          <p:cNvSpPr txBox="1">
            <a:spLocks noGrp="1"/>
          </p:cNvSpPr>
          <p:nvPr>
            <p:ph type="body" idx="1"/>
          </p:nvPr>
        </p:nvSpPr>
        <p:spPr>
          <a:xfrm>
            <a:off x="311700" y="2280500"/>
            <a:ext cx="3999900" cy="2288400"/>
          </a:xfrm>
          <a:prstGeom prst="rect">
            <a:avLst/>
          </a:prstGeom>
        </p:spPr>
        <p:txBody>
          <a:bodyPr spcFirstLastPara="1" wrap="square" lIns="91425" tIns="91425" rIns="91425" bIns="91425" anchor="t" anchorCtr="0">
            <a:noAutofit/>
          </a:bodyPr>
          <a:lstStyle/>
          <a:p>
            <a:pPr marL="457200" lvl="0" indent="-323850" algn="just" rtl="0">
              <a:spcBef>
                <a:spcPts val="40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Straining during bowel movements secondary to constipation</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Obesity</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Pregnancy</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Chronic diarrhea</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Anal intercourse</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Cirrhosis with ascites</a:t>
            </a:r>
            <a:endParaRPr sz="1500">
              <a:solidFill>
                <a:srgbClr val="000000"/>
              </a:solidFill>
              <a:latin typeface="Calibri"/>
              <a:ea typeface="Calibri"/>
              <a:cs typeface="Calibri"/>
              <a:sym typeface="Calibri"/>
            </a:endParaRPr>
          </a:p>
          <a:p>
            <a:pPr marL="457200" lvl="0" indent="0" algn="l" rtl="0">
              <a:spcBef>
                <a:spcPts val="0"/>
              </a:spcBef>
              <a:spcAft>
                <a:spcPts val="1600"/>
              </a:spcAft>
              <a:buNone/>
            </a:pPr>
            <a:endParaRPr sz="1500"/>
          </a:p>
        </p:txBody>
      </p:sp>
      <p:sp>
        <p:nvSpPr>
          <p:cNvPr id="113" name="Google Shape;113;p20"/>
          <p:cNvSpPr txBox="1">
            <a:spLocks noGrp="1"/>
          </p:cNvSpPr>
          <p:nvPr>
            <p:ph type="body" idx="2"/>
          </p:nvPr>
        </p:nvSpPr>
        <p:spPr>
          <a:xfrm>
            <a:off x="4832400" y="2280500"/>
            <a:ext cx="3999900" cy="2288400"/>
          </a:xfrm>
          <a:prstGeom prst="rect">
            <a:avLst/>
          </a:prstGeom>
        </p:spPr>
        <p:txBody>
          <a:bodyPr spcFirstLastPara="1" wrap="square" lIns="91425" tIns="91425" rIns="91425" bIns="91425" anchor="t" anchorCtr="0">
            <a:noAutofit/>
          </a:bodyPr>
          <a:lstStyle/>
          <a:p>
            <a:pPr marL="457200" lvl="0" indent="-323850" algn="just" rtl="0">
              <a:spcBef>
                <a:spcPts val="40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Pelvic floor dysfunction</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Low-fiber diet</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Increased consumption of processed foods</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A sedentary lifestyle</a:t>
            </a:r>
            <a:endParaRPr sz="1500">
              <a:solidFill>
                <a:srgbClr val="000000"/>
              </a:solidFill>
              <a:latin typeface="Calibri"/>
              <a:ea typeface="Calibri"/>
              <a:cs typeface="Calibri"/>
              <a:sym typeface="Calibri"/>
            </a:endParaRPr>
          </a:p>
          <a:p>
            <a:pPr marL="457200" lvl="0" indent="-323850" algn="just"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Using cell phones while defecating which translates to much more time spent on the toilet</a:t>
            </a:r>
            <a:endParaRPr sz="1500">
              <a:solidFill>
                <a:srgbClr val="000000"/>
              </a:solidFill>
              <a:latin typeface="Calibri"/>
              <a:ea typeface="Calibri"/>
              <a:cs typeface="Calibri"/>
              <a:sym typeface="Calibri"/>
            </a:endParaRPr>
          </a:p>
          <a:p>
            <a:pPr marL="457200" lvl="0" indent="0" algn="l" rtl="0">
              <a:spcBef>
                <a:spcPts val="0"/>
              </a:spcBef>
              <a:spcAft>
                <a:spcPts val="1600"/>
              </a:spcAft>
              <a:buNone/>
            </a:pPr>
            <a:endParaRPr sz="1500"/>
          </a:p>
        </p:txBody>
      </p:sp>
      <p:sp>
        <p:nvSpPr>
          <p:cNvPr id="114" name="Google Shape;114;p20"/>
          <p:cNvSpPr txBox="1">
            <a:spLocks noGrp="1"/>
          </p:cNvSpPr>
          <p:nvPr>
            <p:ph type="body" idx="1"/>
          </p:nvPr>
        </p:nvSpPr>
        <p:spPr>
          <a:xfrm>
            <a:off x="311700" y="1260775"/>
            <a:ext cx="8520600" cy="9114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2000" b="1">
                <a:solidFill>
                  <a:srgbClr val="000000"/>
                </a:solidFill>
                <a:latin typeface="Calibri"/>
                <a:ea typeface="Calibri"/>
                <a:cs typeface="Calibri"/>
                <a:sym typeface="Calibri"/>
              </a:rPr>
              <a:t>Increase pressure in hemorrhoidal venous plexus and other associated conditions, such as</a:t>
            </a:r>
            <a:endParaRPr sz="2000" b="1">
              <a:solidFill>
                <a:srgbClr val="000000"/>
              </a:solidFill>
              <a:latin typeface="Calibri"/>
              <a:ea typeface="Calibri"/>
              <a:cs typeface="Calibri"/>
              <a:sym typeface="Calibri"/>
            </a:endParaRPr>
          </a:p>
          <a:p>
            <a:pPr marL="0" lvl="0" indent="0" algn="l" rtl="0">
              <a:spcBef>
                <a:spcPts val="0"/>
              </a:spcBef>
              <a:spcAft>
                <a:spcPts val="1600"/>
              </a:spcAft>
              <a:buNone/>
            </a:pPr>
            <a:endParaRPr sz="2000"/>
          </a:p>
        </p:txBody>
      </p:sp>
      <p:sp>
        <p:nvSpPr>
          <p:cNvPr id="6" name="Rectangle 5"/>
          <p:cNvSpPr/>
          <p:nvPr/>
        </p:nvSpPr>
        <p:spPr>
          <a:xfrm>
            <a:off x="6567679" y="4709737"/>
            <a:ext cx="2569934" cy="253916"/>
          </a:xfrm>
          <a:prstGeom prst="rect">
            <a:avLst/>
          </a:prstGeom>
        </p:spPr>
        <p:txBody>
          <a:bodyPr wrap="none">
            <a:spAutoFit/>
          </a:bodyPr>
          <a:lstStyle/>
          <a:p>
            <a:r>
              <a:rPr lang="en-IN" sz="1050" dirty="0"/>
              <a:t>Am </a:t>
            </a:r>
            <a:r>
              <a:rPr lang="en-IN" sz="1050" dirty="0" err="1"/>
              <a:t>Fam</a:t>
            </a:r>
            <a:r>
              <a:rPr lang="en-IN" sz="1050" dirty="0"/>
              <a:t> Physician. 2018;97(3):172-179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Diagnosis</a:t>
            </a:r>
            <a:endParaRPr sz="5000"/>
          </a:p>
        </p:txBody>
      </p:sp>
      <p:pic>
        <p:nvPicPr>
          <p:cNvPr id="120" name="Google Shape;120;p21"/>
          <p:cNvPicPr preferRelativeResize="0"/>
          <p:nvPr/>
        </p:nvPicPr>
        <p:blipFill>
          <a:blip r:embed="rId3" cstate="email">
            <a:alphaModFix/>
          </a:blip>
          <a:stretch>
            <a:fillRect/>
          </a:stretch>
        </p:blipFill>
        <p:spPr>
          <a:xfrm>
            <a:off x="1017650" y="2749549"/>
            <a:ext cx="7159400" cy="224087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5296</Words>
  <Application>Microsoft Office PowerPoint</Application>
  <PresentationFormat>On-screen Show (16:9)</PresentationFormat>
  <Paragraphs>389</Paragraphs>
  <Slides>72</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Calibri</vt:lpstr>
      <vt:lpstr>Wingdings</vt:lpstr>
      <vt:lpstr>Arial</vt:lpstr>
      <vt:lpstr>Open Sans</vt:lpstr>
      <vt:lpstr>Times New Roman</vt:lpstr>
      <vt:lpstr>PT Sans Narrow</vt:lpstr>
      <vt:lpstr>Tropic</vt:lpstr>
      <vt:lpstr>Hemorrhoids</vt:lpstr>
      <vt:lpstr>Contents</vt:lpstr>
      <vt:lpstr>Introduction</vt:lpstr>
      <vt:lpstr>Epidemiology</vt:lpstr>
      <vt:lpstr>Rectal anatomy</vt:lpstr>
      <vt:lpstr>How hemorrhoids develop?</vt:lpstr>
      <vt:lpstr>Position of hemorrhoids</vt:lpstr>
      <vt:lpstr>Causes </vt:lpstr>
      <vt:lpstr>Diagnosis</vt:lpstr>
      <vt:lpstr>Diagnosis</vt:lpstr>
      <vt:lpstr>Detailed patient history</vt:lpstr>
      <vt:lpstr>Physical examination</vt:lpstr>
      <vt:lpstr>Physical examination</vt:lpstr>
      <vt:lpstr>Physical examination</vt:lpstr>
      <vt:lpstr>Symptoms </vt:lpstr>
      <vt:lpstr>Types of hemorrhoids</vt:lpstr>
      <vt:lpstr>Types of hemorrhoids</vt:lpstr>
      <vt:lpstr>External hemorrhoids</vt:lpstr>
      <vt:lpstr>Internal hemorrhoids</vt:lpstr>
      <vt:lpstr>Stratification of internal hemorrhoids depending on the severity of prolapse</vt:lpstr>
      <vt:lpstr>Grading of internal hemorrhoids</vt:lpstr>
      <vt:lpstr>Differential Diagnosis for Rectal Pain, Bleeding, or Mass</vt:lpstr>
      <vt:lpstr>Treatment</vt:lpstr>
      <vt:lpstr>A range of treatments</vt:lpstr>
      <vt:lpstr>A range of treatments</vt:lpstr>
      <vt:lpstr>Conservative treatment</vt:lpstr>
      <vt:lpstr>Conservative treatment</vt:lpstr>
      <vt:lpstr>Conservative treatment options</vt:lpstr>
      <vt:lpstr>Conservative treatment options</vt:lpstr>
      <vt:lpstr>Conservative treatment options</vt:lpstr>
      <vt:lpstr>Conservative treatment options</vt:lpstr>
      <vt:lpstr>Phlebotonics in Hemorrhoid </vt:lpstr>
      <vt:lpstr>b) Office-based treatments</vt:lpstr>
      <vt:lpstr>Office based treatments</vt:lpstr>
      <vt:lpstr>Office based treatments</vt:lpstr>
      <vt:lpstr>Rubber band ligation</vt:lpstr>
      <vt:lpstr>Rubber band ligation</vt:lpstr>
      <vt:lpstr>b) Infrared photocoagulation</vt:lpstr>
      <vt:lpstr>b) Infrared photocoagulation</vt:lpstr>
      <vt:lpstr>c) Sclerotherapy</vt:lpstr>
      <vt:lpstr>c) Sclerotherapy</vt:lpstr>
      <vt:lpstr>c) Surgery</vt:lpstr>
      <vt:lpstr>Surgery</vt:lpstr>
      <vt:lpstr>Surgery</vt:lpstr>
      <vt:lpstr>Surgery</vt:lpstr>
      <vt:lpstr>Excisional surgical hemorrhoidectomy</vt:lpstr>
      <vt:lpstr>Excisional surgical hemorrhoidectomy</vt:lpstr>
      <vt:lpstr>Excisional surgical hemorrhoidectomy</vt:lpstr>
      <vt:lpstr>b) Doppler-guided hemorrhoidal artery ligation</vt:lpstr>
      <vt:lpstr>b) Doppler-guided hemorrhoidal artery ligation</vt:lpstr>
      <vt:lpstr>c) Stapled hemorrhoidopexy</vt:lpstr>
      <vt:lpstr>c) Stapled hemorrhoidopexy</vt:lpstr>
      <vt:lpstr>c) Stapled hemorrhoidopexy</vt:lpstr>
      <vt:lpstr>Preference for surgical options in hemorrhoids management</vt:lpstr>
      <vt:lpstr>Patients with compounding conditions</vt:lpstr>
      <vt:lpstr>Patients with compounding conditions</vt:lpstr>
      <vt:lpstr>Patients with compounding conditions</vt:lpstr>
      <vt:lpstr>Patients with compounding conditions</vt:lpstr>
      <vt:lpstr>Patients with compounding conditions</vt:lpstr>
      <vt:lpstr>Patients with compounding conditions</vt:lpstr>
      <vt:lpstr>Post operative pain, complications and care</vt:lpstr>
      <vt:lpstr>Postoperative pain</vt:lpstr>
      <vt:lpstr>Post procedural complications</vt:lpstr>
      <vt:lpstr>Post procedural care</vt:lpstr>
      <vt:lpstr>BEST Treatment</vt:lpstr>
      <vt:lpstr>No ‘BEST’ treatment</vt:lpstr>
      <vt:lpstr>No ‘BEST’ treatment</vt:lpstr>
      <vt:lpstr>Algorithm for the management of hemorrhoids</vt:lpstr>
      <vt:lpstr>PowerPoint Presentation</vt:lpstr>
      <vt:lpstr>Take home messages</vt:lpstr>
      <vt:lpstr>Take home messages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Hemorrhoids</dc:title>
  <dc:creator>Priyanka Mittal</dc:creator>
  <cp:lastModifiedBy>user</cp:lastModifiedBy>
  <cp:revision>16</cp:revision>
  <dcterms:modified xsi:type="dcterms:W3CDTF">2022-03-17T06:28:16Z</dcterms:modified>
</cp:coreProperties>
</file>